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71" r:id="rId2"/>
    <p:sldId id="315" r:id="rId3"/>
    <p:sldId id="260" r:id="rId4"/>
    <p:sldId id="333" r:id="rId5"/>
    <p:sldId id="332" r:id="rId6"/>
    <p:sldId id="311" r:id="rId7"/>
    <p:sldId id="307" r:id="rId8"/>
    <p:sldId id="337" r:id="rId9"/>
    <p:sldId id="301" r:id="rId10"/>
    <p:sldId id="306" r:id="rId11"/>
    <p:sldId id="310" r:id="rId12"/>
    <p:sldId id="323" r:id="rId13"/>
    <p:sldId id="277" r:id="rId14"/>
    <p:sldId id="325" r:id="rId15"/>
    <p:sldId id="314" r:id="rId16"/>
    <p:sldId id="328" r:id="rId17"/>
    <p:sldId id="334" r:id="rId18"/>
    <p:sldId id="335" r:id="rId19"/>
    <p:sldId id="336" r:id="rId20"/>
    <p:sldId id="331"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409"/>
    <a:srgbClr val="FFD34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13" autoAdjust="0"/>
  </p:normalViewPr>
  <p:slideViewPr>
    <p:cSldViewPr>
      <p:cViewPr varScale="1">
        <p:scale>
          <a:sx n="67" d="100"/>
          <a:sy n="67" d="100"/>
        </p:scale>
        <p:origin x="-1896"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C276-A958-4789-9040-6F9C3389CDBB}" type="datetimeFigureOut">
              <a:rPr lang="en-US" smtClean="0"/>
              <a:pPr/>
              <a:t>8/30/2016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@2016 MomsTeam Institute, Inc. | Smart Teams project</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290106-9116-41DF-890E-F6770800CE3C}" type="slidenum">
              <a:rPr lang="en-US" smtClean="0"/>
              <a:pPr/>
              <a:t>‹#›</a:t>
            </a:fld>
            <a:endParaRPr lang="en-US"/>
          </a:p>
        </p:txBody>
      </p:sp>
    </p:spTree>
    <p:extLst>
      <p:ext uri="{BB962C8B-B14F-4D97-AF65-F5344CB8AC3E}">
        <p14:creationId xmlns:p14="http://schemas.microsoft.com/office/powerpoint/2010/main" xmlns="" val="34242006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9790FF-83A5-446A-826D-8811CD1EF7FD}" type="datetimeFigureOut">
              <a:rPr lang="en-US" smtClean="0"/>
              <a:pPr/>
              <a:t>8/30/2016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@2016 MomsTeam Institute, Inc. | Smart Teams project</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9BA09-5D49-4D8F-AC7D-DDAFB7779DC2}" type="slidenum">
              <a:rPr lang="en-US" smtClean="0"/>
              <a:pPr/>
              <a:t>‹#›</a:t>
            </a:fld>
            <a:endParaRPr lang="en-US"/>
          </a:p>
        </p:txBody>
      </p:sp>
    </p:spTree>
    <p:extLst>
      <p:ext uri="{BB962C8B-B14F-4D97-AF65-F5344CB8AC3E}">
        <p14:creationId xmlns:p14="http://schemas.microsoft.com/office/powerpoint/2010/main" xmlns="" val="25491704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9BA09-5D49-4D8F-AC7D-DDAFB7779DC2}"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61229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When you have suffered a concussion, science</a:t>
            </a:r>
            <a:r>
              <a:rPr lang="en-US" b="0" baseline="0" dirty="0" smtClean="0"/>
              <a:t> tells us that your brain is very vulnerable to further injury, so that if you keep playing with a concussion, you are at increased risk of injuring your brain even more, or, in rare cases, suffering catastrophic injury.</a:t>
            </a:r>
          </a:p>
          <a:p>
            <a:endParaRPr lang="en-US" b="0" baseline="0" dirty="0" smtClean="0"/>
          </a:p>
          <a:p>
            <a:r>
              <a:rPr lang="en-US" b="0" baseline="0" dirty="0" smtClean="0"/>
              <a:t>Because a concussion effects your balance, your reaction time, and your ability to think clearly, you are also at risk of other kinds of injury, like having your knee blown out, or a badly sprained ankle.</a:t>
            </a:r>
            <a:endParaRPr lang="en-US" b="0"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This is a key point:</a:t>
            </a:r>
          </a:p>
          <a:p>
            <a:endParaRPr lang="en-US" b="0" dirty="0" smtClean="0"/>
          </a:p>
          <a:p>
            <a:r>
              <a:rPr lang="en-US" b="0" dirty="0" smtClean="0"/>
              <a:t>Because</a:t>
            </a:r>
            <a:r>
              <a:rPr lang="en-US" b="0" baseline="0" dirty="0" smtClean="0"/>
              <a:t> concussion hurts reaction time, thinking, balance, and memory, it makes sense that, after an athlete suffers a concussion, player performance suffers, and</a:t>
            </a:r>
          </a:p>
          <a:p>
            <a:endParaRPr lang="en-US" b="0" baseline="0" dirty="0" smtClean="0"/>
          </a:p>
          <a:p>
            <a:r>
              <a:rPr lang="en-US" b="0" baseline="0" dirty="0" smtClean="0"/>
              <a:t>When an individual player’s performance suffers, the overall team’s performance is likely to suffer as well, and that could mean hurting our team’s chances of winning.</a:t>
            </a:r>
          </a:p>
          <a:p>
            <a:endParaRPr lang="en-US" b="0" baseline="0" dirty="0" smtClean="0"/>
          </a:p>
          <a:p>
            <a:r>
              <a:rPr lang="en-US" b="0" baseline="0" dirty="0" smtClean="0"/>
              <a:t>If you scrolled down the page on the SmartTeams concussion website, you saw what happened to Jake and his team when he stayed in the game with a concussion. What happened? His team lost as a direct result of his inability to perform at his best.</a:t>
            </a:r>
            <a:endParaRPr lang="en-US" b="0"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11</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A new study shows that athletes</a:t>
            </a:r>
            <a:r>
              <a:rPr lang="en-US" b="0" baseline="0" dirty="0" smtClean="0"/>
              <a:t> who immediately report concussion symptoms, are removed from the game, and later diagnosed with a concussion, come back </a:t>
            </a:r>
            <a:r>
              <a:rPr lang="en-US" b="0" baseline="0" dirty="0" smtClean="0"/>
              <a:t>20 days </a:t>
            </a:r>
            <a:r>
              <a:rPr lang="en-US" b="0" baseline="0" dirty="0" smtClean="0"/>
              <a:t>faster on average than concussed players who don’t report symptoms right away and keep playing.</a:t>
            </a:r>
          </a:p>
          <a:p>
            <a:endParaRPr lang="en-US" b="0" baseline="0" dirty="0" smtClean="0"/>
          </a:p>
          <a:p>
            <a:r>
              <a:rPr lang="en-US" b="0" baseline="0" dirty="0" smtClean="0"/>
              <a:t>Athletes who don’t report right away are </a:t>
            </a:r>
            <a:r>
              <a:rPr lang="en-US" b="0" baseline="0" dirty="0" smtClean="0"/>
              <a:t>8 times more likely to take 21 or </a:t>
            </a:r>
            <a:r>
              <a:rPr lang="en-US" b="0" baseline="0" dirty="0" smtClean="0"/>
              <a:t>more days to be cleared to return for contact.</a:t>
            </a:r>
          </a:p>
          <a:p>
            <a:endParaRPr lang="en-US" b="0" baseline="0" dirty="0" smtClean="0"/>
          </a:p>
          <a:p>
            <a:r>
              <a:rPr lang="en-US" b="0" i="0" baseline="0" dirty="0" smtClean="0"/>
              <a:t>Hiding your </a:t>
            </a:r>
            <a:r>
              <a:rPr lang="en-US" b="0" i="0" baseline="0" dirty="0" smtClean="0"/>
              <a:t>symptoms is </a:t>
            </a:r>
            <a:r>
              <a:rPr lang="en-US" b="0" i="0" baseline="0" dirty="0" smtClean="0"/>
              <a:t>simply a bad bet because it is likely means that you are going </a:t>
            </a:r>
            <a:r>
              <a:rPr lang="en-US" b="0" i="0" baseline="0" dirty="0" smtClean="0"/>
              <a:t>to </a:t>
            </a:r>
            <a:r>
              <a:rPr lang="en-US" b="1" i="0" baseline="0" dirty="0" smtClean="0"/>
              <a:t>be out a lot longer.  </a:t>
            </a:r>
            <a:r>
              <a:rPr lang="en-US" b="0" i="0" baseline="0" dirty="0" smtClean="0"/>
              <a:t>Miss one or two games or perhaps the whole season. </a:t>
            </a:r>
            <a:r>
              <a:rPr lang="en-US" b="0" i="0" baseline="0" smtClean="0"/>
              <a:t>The choice is yours. </a:t>
            </a:r>
            <a:r>
              <a:rPr lang="en-US" b="1" i="0" baseline="0" smtClean="0"/>
              <a:t>   </a:t>
            </a:r>
            <a:endParaRPr lang="en-US" b="1" i="0" baseline="0" dirty="0" smtClean="0"/>
          </a:p>
          <a:p>
            <a:r>
              <a:rPr lang="en-US" b="1" i="0" baseline="0" dirty="0" smtClean="0"/>
              <a:t> </a:t>
            </a:r>
          </a:p>
        </p:txBody>
      </p:sp>
      <p:sp>
        <p:nvSpPr>
          <p:cNvPr id="4" name="Slide Number Placeholder 3"/>
          <p:cNvSpPr>
            <a:spLocks noGrp="1"/>
          </p:cNvSpPr>
          <p:nvPr>
            <p:ph type="sldNum" sz="quarter" idx="10"/>
          </p:nvPr>
        </p:nvSpPr>
        <p:spPr/>
        <p:txBody>
          <a:bodyPr/>
          <a:lstStyle/>
          <a:p>
            <a:fld id="{9769BA09-5D49-4D8F-AC7D-DDAFB7779DC2}" type="slidenum">
              <a:rPr lang="en-US" smtClean="0"/>
              <a:pPr/>
              <a:t>12</a:t>
            </a:fld>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391814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The</a:t>
            </a:r>
            <a:r>
              <a:rPr lang="en-US" b="0" baseline="0" dirty="0" smtClean="0"/>
              <a:t> key message for all of us here today is that conservative concussion safety practices, that a culture of concussion safety in which immediate reporting of concussion symptoms is the rule, not the exception, can be created </a:t>
            </a:r>
            <a:r>
              <a:rPr lang="en-US" b="0" i="1" baseline="0" dirty="0" smtClean="0"/>
              <a:t>without</a:t>
            </a:r>
            <a:r>
              <a:rPr lang="en-US" b="0" i="0" baseline="0" dirty="0" smtClean="0"/>
              <a:t> negatively affecting personal and team goals such as winning, and may actually help us achieve those goals. </a:t>
            </a:r>
            <a:endParaRPr lang="en-US" b="0"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14</a:t>
            </a:fld>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we want you all to leave this room knowing is what it means to be a good team player:</a:t>
            </a:r>
          </a:p>
          <a:p>
            <a:endParaRPr lang="en-US" baseline="0" dirty="0" smtClean="0"/>
          </a:p>
          <a:p>
            <a:pPr>
              <a:buFont typeface="Arial" pitchFamily="34" charset="0"/>
              <a:buChar char="•"/>
            </a:pPr>
            <a:r>
              <a:rPr lang="en-US" baseline="0" dirty="0" smtClean="0"/>
              <a:t> It isn’t hiding your symptoms, </a:t>
            </a:r>
          </a:p>
          <a:p>
            <a:pPr>
              <a:buFont typeface="Arial" pitchFamily="34" charset="0"/>
              <a:buChar char="•"/>
            </a:pPr>
            <a:r>
              <a:rPr lang="en-US" baseline="0" dirty="0" smtClean="0"/>
              <a:t> It isn’t keeping quiet when you see a teammate struggling to shake off a hard hit</a:t>
            </a:r>
          </a:p>
          <a:p>
            <a:pPr>
              <a:buFont typeface="Arial" pitchFamily="34" charset="0"/>
              <a:buChar char="•"/>
            </a:pPr>
            <a:r>
              <a:rPr lang="en-US" baseline="0" dirty="0" smtClean="0"/>
              <a:t> It isn’t believing that your teammates wouldn’t want you to encourage them to report experiencing symptoms or telling a coach or the athletic trainer to have you checked out for concussion.</a:t>
            </a:r>
          </a:p>
          <a:p>
            <a:pPr>
              <a:buFont typeface="Arial" pitchFamily="34" charset="0"/>
              <a:buChar char="•"/>
            </a:pPr>
            <a:endParaRPr lang="en-US" baseline="0" dirty="0" smtClean="0"/>
          </a:p>
          <a:p>
            <a:pPr>
              <a:buFont typeface="Arial" pitchFamily="34" charset="0"/>
              <a:buNone/>
            </a:pPr>
            <a:r>
              <a:rPr lang="en-US" baseline="0" dirty="0" smtClean="0"/>
              <a:t>It is exactly the opposite!</a:t>
            </a:r>
          </a:p>
          <a:p>
            <a:pPr>
              <a:buFont typeface="Arial" pitchFamily="34" charset="0"/>
              <a:buNone/>
            </a:pPr>
            <a:r>
              <a:rPr lang="en-US" baseline="0" dirty="0" smtClean="0"/>
              <a:t> </a:t>
            </a:r>
            <a:endParaRPr lang="en-US" dirty="0"/>
          </a:p>
        </p:txBody>
      </p:sp>
      <p:sp>
        <p:nvSpPr>
          <p:cNvPr id="4" name="Footer Placeholder 3"/>
          <p:cNvSpPr>
            <a:spLocks noGrp="1"/>
          </p:cNvSpPr>
          <p:nvPr>
            <p:ph type="ftr" sz="quarter" idx="10"/>
          </p:nvPr>
        </p:nvSpPr>
        <p:spPr/>
        <p:txBody>
          <a:bodyPr/>
          <a:lstStyle/>
          <a:p>
            <a:r>
              <a:rPr lang="en-US" smtClean="0"/>
              <a:t>@2016 MomsTeam Institute, Inc. | Smart Teams project</a:t>
            </a:r>
            <a:endParaRPr lang="en-US"/>
          </a:p>
        </p:txBody>
      </p:sp>
      <p:sp>
        <p:nvSpPr>
          <p:cNvPr id="5" name="Slide Number Placeholder 4"/>
          <p:cNvSpPr>
            <a:spLocks noGrp="1"/>
          </p:cNvSpPr>
          <p:nvPr>
            <p:ph type="sldNum" sz="quarter" idx="11"/>
          </p:nvPr>
        </p:nvSpPr>
        <p:spPr/>
        <p:txBody>
          <a:bodyPr/>
          <a:lstStyle/>
          <a:p>
            <a:fld id="{9769BA09-5D49-4D8F-AC7D-DDAFB7779DC2}" type="slidenum">
              <a:rPr lang="en-US" smtClean="0"/>
              <a:pPr/>
              <a:t>15</a:t>
            </a:fld>
            <a:endParaRPr lang="en-US"/>
          </a:p>
        </p:txBody>
      </p:sp>
    </p:spTree>
    <p:extLst>
      <p:ext uri="{BB962C8B-B14F-4D97-AF65-F5344CB8AC3E}">
        <p14:creationId xmlns:p14="http://schemas.microsoft.com/office/powerpoint/2010/main" xmlns="" val="166107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9769BA09-5D49-4D8F-AC7D-DDAFB7779DC2}" type="slidenum">
              <a:rPr lang="en-US" smtClean="0"/>
              <a:pPr/>
              <a:t>16</a:t>
            </a:fld>
            <a:endParaRPr lang="en-US"/>
          </a:p>
        </p:txBody>
      </p:sp>
    </p:spTree>
    <p:extLst>
      <p:ext uri="{BB962C8B-B14F-4D97-AF65-F5344CB8AC3E}">
        <p14:creationId xmlns:p14="http://schemas.microsoft.com/office/powerpoint/2010/main" xmlns="" val="186132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To</a:t>
            </a:r>
            <a:r>
              <a:rPr lang="en-US" baseline="0" dirty="0" smtClean="0"/>
              <a:t> show our commitment to concussion safety, everyone here, coaches, players, and parents, are being asked to sign a pledge.  </a:t>
            </a:r>
            <a:endParaRPr lang="en-US" dirty="0"/>
          </a:p>
        </p:txBody>
      </p:sp>
      <p:sp>
        <p:nvSpPr>
          <p:cNvPr id="4" name="Footer Placeholder 3"/>
          <p:cNvSpPr>
            <a:spLocks noGrp="1"/>
          </p:cNvSpPr>
          <p:nvPr>
            <p:ph type="ftr" sz="quarter" idx="10"/>
          </p:nvPr>
        </p:nvSpPr>
        <p:spPr/>
        <p:txBody>
          <a:bodyPr/>
          <a:lstStyle/>
          <a:p>
            <a:r>
              <a:rPr lang="en-US" smtClean="0"/>
              <a:t>@2016 MomsTeam Institute, Inc. | Smart Teams project</a:t>
            </a:r>
            <a:endParaRPr lang="en-US"/>
          </a:p>
        </p:txBody>
      </p:sp>
      <p:sp>
        <p:nvSpPr>
          <p:cNvPr id="5" name="Slide Number Placeholder 4"/>
          <p:cNvSpPr>
            <a:spLocks noGrp="1"/>
          </p:cNvSpPr>
          <p:nvPr>
            <p:ph type="sldNum" sz="quarter" idx="11"/>
          </p:nvPr>
        </p:nvSpPr>
        <p:spPr/>
        <p:txBody>
          <a:bodyPr/>
          <a:lstStyle/>
          <a:p>
            <a:fld id="{9769BA09-5D49-4D8F-AC7D-DDAFB7779DC2}" type="slidenum">
              <a:rPr lang="en-US" smtClean="0"/>
              <a:pPr/>
              <a:t>17</a:t>
            </a:fld>
            <a:endParaRPr lang="en-US"/>
          </a:p>
        </p:txBody>
      </p:sp>
    </p:spTree>
    <p:extLst>
      <p:ext uri="{BB962C8B-B14F-4D97-AF65-F5344CB8AC3E}">
        <p14:creationId xmlns:p14="http://schemas.microsoft.com/office/powerpoint/2010/main" xmlns="" val="1661072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Footer Placeholder 3"/>
          <p:cNvSpPr>
            <a:spLocks noGrp="1"/>
          </p:cNvSpPr>
          <p:nvPr>
            <p:ph type="ftr" sz="quarter" idx="10"/>
          </p:nvPr>
        </p:nvSpPr>
        <p:spPr/>
        <p:txBody>
          <a:bodyPr/>
          <a:lstStyle/>
          <a:p>
            <a:r>
              <a:rPr lang="en-US" smtClean="0"/>
              <a:t>@2016 MomsTeam Institute, Inc. | Smart Teams project</a:t>
            </a:r>
            <a:endParaRPr lang="en-US"/>
          </a:p>
        </p:txBody>
      </p:sp>
      <p:sp>
        <p:nvSpPr>
          <p:cNvPr id="5" name="Slide Number Placeholder 4"/>
          <p:cNvSpPr>
            <a:spLocks noGrp="1"/>
          </p:cNvSpPr>
          <p:nvPr>
            <p:ph type="sldNum" sz="quarter" idx="11"/>
          </p:nvPr>
        </p:nvSpPr>
        <p:spPr/>
        <p:txBody>
          <a:bodyPr/>
          <a:lstStyle/>
          <a:p>
            <a:fld id="{9769BA09-5D49-4D8F-AC7D-DDAFB7779DC2}" type="slidenum">
              <a:rPr lang="en-US" smtClean="0"/>
              <a:pPr/>
              <a:t>18</a:t>
            </a:fld>
            <a:endParaRPr lang="en-US"/>
          </a:p>
        </p:txBody>
      </p:sp>
    </p:spTree>
    <p:extLst>
      <p:ext uri="{BB962C8B-B14F-4D97-AF65-F5344CB8AC3E}">
        <p14:creationId xmlns:p14="http://schemas.microsoft.com/office/powerpoint/2010/main" xmlns="" val="1661072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smtClean="0"/>
              <a:t> </a:t>
            </a:r>
            <a:endParaRPr lang="en-US" dirty="0"/>
          </a:p>
        </p:txBody>
      </p:sp>
      <p:sp>
        <p:nvSpPr>
          <p:cNvPr id="4" name="Footer Placeholder 3"/>
          <p:cNvSpPr>
            <a:spLocks noGrp="1"/>
          </p:cNvSpPr>
          <p:nvPr>
            <p:ph type="ftr" sz="quarter" idx="10"/>
          </p:nvPr>
        </p:nvSpPr>
        <p:spPr/>
        <p:txBody>
          <a:bodyPr/>
          <a:lstStyle/>
          <a:p>
            <a:r>
              <a:rPr lang="en-US" smtClean="0"/>
              <a:t>@2016 MomsTeam Institute, Inc. | Smart Teams project</a:t>
            </a:r>
            <a:endParaRPr lang="en-US"/>
          </a:p>
        </p:txBody>
      </p:sp>
      <p:sp>
        <p:nvSpPr>
          <p:cNvPr id="5" name="Slide Number Placeholder 4"/>
          <p:cNvSpPr>
            <a:spLocks noGrp="1"/>
          </p:cNvSpPr>
          <p:nvPr>
            <p:ph type="sldNum" sz="quarter" idx="11"/>
          </p:nvPr>
        </p:nvSpPr>
        <p:spPr/>
        <p:txBody>
          <a:bodyPr/>
          <a:lstStyle/>
          <a:p>
            <a:fld id="{9769BA09-5D49-4D8F-AC7D-DDAFB7779DC2}" type="slidenum">
              <a:rPr lang="en-US" smtClean="0"/>
              <a:pPr/>
              <a:t>19</a:t>
            </a:fld>
            <a:endParaRPr lang="en-US"/>
          </a:p>
        </p:txBody>
      </p:sp>
    </p:spTree>
    <p:extLst>
      <p:ext uri="{BB962C8B-B14F-4D97-AF65-F5344CB8AC3E}">
        <p14:creationId xmlns:p14="http://schemas.microsoft.com/office/powerpoint/2010/main" xmlns="" val="166107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Footer Placeholder 3"/>
          <p:cNvSpPr>
            <a:spLocks noGrp="1"/>
          </p:cNvSpPr>
          <p:nvPr>
            <p:ph type="ftr" sz="quarter" idx="10"/>
          </p:nvPr>
        </p:nvSpPr>
        <p:spPr/>
        <p:txBody>
          <a:bodyPr/>
          <a:lstStyle/>
          <a:p>
            <a:r>
              <a:rPr lang="en-US" smtClean="0"/>
              <a:t>@2016 MomsTeam Institute, Inc. | Smart Teams project</a:t>
            </a:r>
            <a:endParaRPr lang="en-US"/>
          </a:p>
        </p:txBody>
      </p:sp>
      <p:sp>
        <p:nvSpPr>
          <p:cNvPr id="5" name="Slide Number Placeholder 4"/>
          <p:cNvSpPr>
            <a:spLocks noGrp="1"/>
          </p:cNvSpPr>
          <p:nvPr>
            <p:ph type="sldNum" sz="quarter" idx="11"/>
          </p:nvPr>
        </p:nvSpPr>
        <p:spPr/>
        <p:txBody>
          <a:bodyPr/>
          <a:lstStyle/>
          <a:p>
            <a:fld id="{9769BA09-5D49-4D8F-AC7D-DDAFB7779DC2}" type="slidenum">
              <a:rPr lang="en-US" smtClean="0"/>
              <a:pPr/>
              <a:t>2</a:t>
            </a:fld>
            <a:endParaRPr lang="en-US"/>
          </a:p>
        </p:txBody>
      </p:sp>
    </p:spTree>
    <p:extLst>
      <p:ext uri="{BB962C8B-B14F-4D97-AF65-F5344CB8AC3E}">
        <p14:creationId xmlns:p14="http://schemas.microsoft.com/office/powerpoint/2010/main" xmlns="" val="4268650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@2016 MomsTeam Institute, Inc. | Smart Teams project</a:t>
            </a:r>
            <a:endParaRPr lang="en-US"/>
          </a:p>
        </p:txBody>
      </p:sp>
      <p:sp>
        <p:nvSpPr>
          <p:cNvPr id="5" name="Slide Number Placeholder 4"/>
          <p:cNvSpPr>
            <a:spLocks noGrp="1"/>
          </p:cNvSpPr>
          <p:nvPr>
            <p:ph type="sldNum" sz="quarter" idx="11"/>
          </p:nvPr>
        </p:nvSpPr>
        <p:spPr/>
        <p:txBody>
          <a:bodyPr/>
          <a:lstStyle/>
          <a:p>
            <a:fld id="{9769BA09-5D49-4D8F-AC7D-DDAFB7779DC2}" type="slidenum">
              <a:rPr lang="en-US" smtClean="0"/>
              <a:pPr/>
              <a:t>20</a:t>
            </a:fld>
            <a:endParaRPr lang="en-US"/>
          </a:p>
        </p:txBody>
      </p:sp>
    </p:spTree>
    <p:extLst>
      <p:ext uri="{BB962C8B-B14F-4D97-AF65-F5344CB8AC3E}">
        <p14:creationId xmlns:p14="http://schemas.microsoft.com/office/powerpoint/2010/main" xmlns="" val="15984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Research</a:t>
            </a:r>
            <a:r>
              <a:rPr lang="en-US" baseline="0" dirty="0" smtClean="0"/>
              <a:t> shows that between 40 and 60% of athletes don’t report concussion symptoms to the coach or athletic trainer or parent.</a:t>
            </a:r>
          </a:p>
          <a:p>
            <a:endParaRPr lang="en-US" dirty="0" smtClean="0"/>
          </a:p>
          <a:p>
            <a:r>
              <a:rPr lang="en-US" baseline="0" dirty="0" smtClean="0"/>
              <a:t>That means that a whole bunch of you in this room have probably hid concussion symptoms.  </a:t>
            </a:r>
          </a:p>
          <a:p>
            <a:endParaRPr lang="en-US" baseline="0" dirty="0" smtClean="0"/>
          </a:p>
          <a:p>
            <a:r>
              <a:rPr lang="en-US" baseline="0" dirty="0" smtClean="0"/>
              <a:t>If you have hid concussion symptoms, I can almost bet that you have not reported symptoms for one or more of the reasons on this list.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1"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3</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4</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0" dirty="0" smtClean="0"/>
              <a:t>We are pilot testing a brand new </a:t>
            </a:r>
            <a:r>
              <a:rPr lang="en-US" b="0" baseline="0" dirty="0" smtClean="0"/>
              <a:t>approach to concussion safety developed by a group of experts on concussion education called </a:t>
            </a:r>
            <a:r>
              <a:rPr lang="en-US" sz="1200" b="1" i="0" kern="1200" dirty="0" smtClean="0">
                <a:solidFill>
                  <a:schemeClr val="tx1"/>
                </a:solidFill>
                <a:latin typeface="+mn-lt"/>
                <a:ea typeface="+mn-ea"/>
                <a:cs typeface="+mn-cs"/>
              </a:rPr>
              <a:t>#TeamUp4ConcussionSafety™</a:t>
            </a:r>
            <a:r>
              <a:rPr lang="en-US" sz="1200" b="0" i="0" kern="1200" dirty="0" smtClean="0">
                <a:solidFill>
                  <a:schemeClr val="tx1"/>
                </a:solidFill>
                <a:latin typeface="+mn-lt"/>
                <a:ea typeface="+mn-ea"/>
                <a:cs typeface="+mn-cs"/>
              </a:rPr>
              <a:t> program </a:t>
            </a:r>
          </a:p>
          <a:p>
            <a:pPr>
              <a:buFont typeface="Arial" pitchFamily="34" charset="0"/>
              <a:buNone/>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i="0" kern="1200" baseline="0" dirty="0" smtClean="0">
                <a:solidFill>
                  <a:schemeClr val="tx1"/>
                </a:solidFill>
                <a:latin typeface="+mn-lt"/>
                <a:ea typeface="+mn-ea"/>
                <a:cs typeface="+mn-cs"/>
              </a:rPr>
              <a:t>First, we are going to go over the signs and symptoms of concussion so if you begin experiencing symptoms or see signs of concussion in one of your teammates, you can report them.</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i="0" kern="1200" baseline="0" dirty="0" smtClean="0">
                <a:solidFill>
                  <a:schemeClr val="tx1"/>
                </a:solidFill>
                <a:latin typeface="+mn-lt"/>
                <a:ea typeface="+mn-ea"/>
                <a:cs typeface="+mn-cs"/>
              </a:rPr>
              <a:t>Second, we are going to talk about what can be done to reduce the pressure you feel as athletes to hide your symptoms and keep playing, whether it be from us as coaches, your parents, or even fans.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i="0" kern="1200" baseline="0" dirty="0" smtClean="0">
                <a:solidFill>
                  <a:schemeClr val="tx1"/>
                </a:solidFill>
                <a:latin typeface="+mn-lt"/>
                <a:ea typeface="+mn-ea"/>
                <a:cs typeface="+mn-cs"/>
              </a:rPr>
              <a:t>Third, we are going to try to create a climate in which, instead of fearing what your coaches, teammates, parents, and fans will think if you report, you feel that you won’t be penalized by a loss of playing time or have us think you have let us down by not continuing to play with concussion symptoms, but that you actually will be letting your team, the coaches, parents, and fans down if you </a:t>
            </a:r>
            <a:r>
              <a:rPr lang="en-US" sz="1200" b="0" i="1" kern="1200" baseline="0" dirty="0" smtClean="0">
                <a:solidFill>
                  <a:schemeClr val="tx1"/>
                </a:solidFill>
                <a:latin typeface="+mn-lt"/>
                <a:ea typeface="+mn-ea"/>
                <a:cs typeface="+mn-cs"/>
              </a:rPr>
              <a:t>don’t</a:t>
            </a:r>
            <a:r>
              <a:rPr lang="en-US" sz="1200" b="0" i="0" kern="1200" baseline="0" dirty="0" smtClean="0">
                <a:solidFill>
                  <a:schemeClr val="tx1"/>
                </a:solidFill>
                <a:latin typeface="+mn-lt"/>
                <a:ea typeface="+mn-ea"/>
                <a:cs typeface="+mn-cs"/>
              </a:rPr>
              <a:t> report.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i="0" kern="1200" baseline="0" dirty="0" smtClean="0">
                <a:solidFill>
                  <a:schemeClr val="tx1"/>
                </a:solidFill>
                <a:latin typeface="+mn-lt"/>
                <a:ea typeface="+mn-ea"/>
                <a:cs typeface="+mn-cs"/>
              </a:rPr>
              <a:t/>
            </a:r>
            <a:br>
              <a:rPr lang="en-US" sz="1200" b="0" i="0" kern="1200" baseline="0" dirty="0" smtClean="0">
                <a:solidFill>
                  <a:schemeClr val="tx1"/>
                </a:solidFill>
                <a:latin typeface="+mn-lt"/>
                <a:ea typeface="+mn-ea"/>
                <a:cs typeface="+mn-cs"/>
              </a:rPr>
            </a:br>
            <a:r>
              <a:rPr lang="en-US" sz="1200" b="0" i="0" kern="1200" baseline="0" dirty="0" smtClean="0">
                <a:solidFill>
                  <a:schemeClr val="tx1"/>
                </a:solidFill>
                <a:latin typeface="+mn-lt"/>
                <a:ea typeface="+mn-ea"/>
                <a:cs typeface="+mn-cs"/>
              </a:rPr>
              <a:t>And, fourth, the folks at SmartTeams believe that </a:t>
            </a:r>
            <a:r>
              <a:rPr lang="en-US" sz="1200" b="1" i="0" kern="1200" baseline="0" dirty="0" smtClean="0">
                <a:solidFill>
                  <a:schemeClr val="tx1"/>
                </a:solidFill>
                <a:latin typeface="+mn-lt"/>
                <a:ea typeface="+mn-ea"/>
                <a:cs typeface="+mn-cs"/>
              </a:rPr>
              <a:t>all of us </a:t>
            </a:r>
            <a:r>
              <a:rPr lang="en-US" sz="1200" b="0" i="0" kern="1200" baseline="0" dirty="0" smtClean="0">
                <a:solidFill>
                  <a:schemeClr val="tx1"/>
                </a:solidFill>
                <a:latin typeface="+mn-lt"/>
                <a:ea typeface="+mn-ea"/>
                <a:cs typeface="+mn-cs"/>
              </a:rPr>
              <a:t>– coaches, </a:t>
            </a:r>
            <a:r>
              <a:rPr lang="en-US" sz="1200" b="0" i="0" kern="1200" dirty="0" smtClean="0">
                <a:solidFill>
                  <a:schemeClr val="tx1"/>
                </a:solidFill>
                <a:latin typeface="+mn-lt"/>
                <a:ea typeface="+mn-ea"/>
                <a:cs typeface="+mn-cs"/>
              </a:rPr>
              <a:t>athletes,</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parents, and health care providers such as the team doctor and our athletic trainer</a:t>
            </a:r>
            <a:r>
              <a:rPr lang="en-US" sz="1200" b="0" i="0" kern="1200" baseline="0" dirty="0" smtClean="0">
                <a:solidFill>
                  <a:schemeClr val="tx1"/>
                </a:solidFill>
                <a:latin typeface="+mn-lt"/>
                <a:ea typeface="+mn-ea"/>
                <a:cs typeface="+mn-cs"/>
              </a:rPr>
              <a:t> – need to </a:t>
            </a:r>
            <a:r>
              <a:rPr lang="en-US" sz="1200" b="1" i="0" kern="1200" dirty="0" smtClean="0">
                <a:solidFill>
                  <a:schemeClr val="tx1"/>
                </a:solidFill>
                <a:latin typeface="+mn-lt"/>
                <a:ea typeface="+mn-ea"/>
                <a:cs typeface="+mn-cs"/>
              </a:rPr>
              <a:t>work </a:t>
            </a:r>
            <a:r>
              <a:rPr lang="en-US" sz="1200" b="1" i="1" kern="1200" dirty="0" smtClean="0">
                <a:solidFill>
                  <a:schemeClr val="tx1"/>
                </a:solidFill>
                <a:latin typeface="+mn-lt"/>
                <a:ea typeface="+mn-ea"/>
                <a:cs typeface="+mn-cs"/>
              </a:rPr>
              <a:t>as a team</a:t>
            </a:r>
            <a:r>
              <a:rPr lang="en-US" sz="1200" b="0" i="1"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need to team up for concussion safety, and that if</a:t>
            </a:r>
            <a:r>
              <a:rPr lang="en-US" sz="1200" b="0" i="0" kern="1200" baseline="0" dirty="0" smtClean="0">
                <a:solidFill>
                  <a:schemeClr val="tx1"/>
                </a:solidFill>
                <a:latin typeface="+mn-lt"/>
                <a:ea typeface="+mn-ea"/>
                <a:cs typeface="+mn-cs"/>
              </a:rPr>
              <a:t> we do, </a:t>
            </a:r>
            <a:r>
              <a:rPr lang="en-US" sz="1200" b="0" i="0" kern="1200" dirty="0" smtClean="0">
                <a:solidFill>
                  <a:schemeClr val="tx1"/>
                </a:solidFill>
                <a:latin typeface="+mn-lt"/>
                <a:ea typeface="+mn-ea"/>
                <a:cs typeface="+mn-cs"/>
              </a:rPr>
              <a:t>we are</a:t>
            </a:r>
            <a:r>
              <a:rPr lang="en-US" sz="1200" b="0" i="0" kern="1200" baseline="0" dirty="0" smtClean="0">
                <a:solidFill>
                  <a:schemeClr val="tx1"/>
                </a:solidFill>
                <a:latin typeface="+mn-lt"/>
                <a:ea typeface="+mn-ea"/>
                <a:cs typeface="+mn-cs"/>
              </a:rPr>
              <a:t> going to turn negative </a:t>
            </a:r>
            <a:r>
              <a:rPr lang="en-US" sz="1200" b="0" i="0" kern="1200" dirty="0" smtClean="0">
                <a:solidFill>
                  <a:schemeClr val="tx1"/>
                </a:solidFill>
                <a:latin typeface="+mn-lt"/>
                <a:ea typeface="+mn-ea"/>
                <a:cs typeface="+mn-cs"/>
              </a:rPr>
              <a:t>attitudes</a:t>
            </a:r>
            <a:r>
              <a:rPr lang="en-US" sz="1200" b="0" i="0" kern="1200" baseline="0" dirty="0" smtClean="0">
                <a:solidFill>
                  <a:schemeClr val="tx1"/>
                </a:solidFill>
                <a:latin typeface="+mn-lt"/>
                <a:ea typeface="+mn-ea"/>
                <a:cs typeface="+mn-cs"/>
              </a:rPr>
              <a:t> about reporting into a positive attitude towards reporting.</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i="0" kern="1200" baseline="0" dirty="0" smtClean="0">
              <a:solidFill>
                <a:schemeClr val="tx1"/>
              </a:solidFill>
              <a:latin typeface="+mn-lt"/>
              <a:ea typeface="+mn-ea"/>
              <a:cs typeface="+mn-cs"/>
            </a:endParaRPr>
          </a:p>
          <a:p>
            <a:endParaRPr lang="en-US" b="1"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5</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How are we going to do that?</a:t>
            </a:r>
          </a:p>
          <a:p>
            <a:endParaRPr lang="en-US" b="0" dirty="0" smtClean="0"/>
          </a:p>
          <a:p>
            <a:r>
              <a:rPr lang="en-US" b="0" dirty="0" smtClean="0"/>
              <a:t>By doing</a:t>
            </a:r>
            <a:r>
              <a:rPr lang="en-US" b="0" baseline="0" dirty="0" smtClean="0"/>
              <a:t> </a:t>
            </a:r>
            <a:r>
              <a:rPr lang="en-US" b="1" baseline="0" dirty="0" smtClean="0"/>
              <a:t>three things:</a:t>
            </a:r>
          </a:p>
          <a:p>
            <a:endParaRPr lang="en-US" b="0"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baseline="0" dirty="0" smtClean="0">
                <a:solidFill>
                  <a:schemeClr val="tx1"/>
                </a:solidFill>
                <a:latin typeface="+mn-lt"/>
                <a:ea typeface="+mn-ea"/>
                <a:cs typeface="+mn-cs"/>
              </a:rPr>
              <a:t>Focusing on how immediate reporting isn’t just a matter of avoiding further injury to your brain, but it can </a:t>
            </a:r>
            <a:r>
              <a:rPr lang="en-US" sz="1200" b="1" i="1" kern="1200" dirty="0" smtClean="0">
                <a:solidFill>
                  <a:schemeClr val="tx1"/>
                </a:solidFill>
                <a:latin typeface="+mn-lt"/>
                <a:ea typeface="+mn-ea"/>
                <a:cs typeface="+mn-cs"/>
              </a:rPr>
              <a:t>actually </a:t>
            </a:r>
            <a:r>
              <a:rPr lang="en-US" sz="1200" b="1" i="1" kern="1200" baseline="0" dirty="0" smtClean="0">
                <a:solidFill>
                  <a:schemeClr val="tx1"/>
                </a:solidFill>
                <a:latin typeface="+mn-lt"/>
                <a:ea typeface="+mn-ea"/>
                <a:cs typeface="+mn-cs"/>
              </a:rPr>
              <a:t>help our </a:t>
            </a:r>
            <a:r>
              <a:rPr lang="en-US" sz="1200" b="1" i="1" kern="1200" dirty="0" smtClean="0">
                <a:solidFill>
                  <a:schemeClr val="tx1"/>
                </a:solidFill>
                <a:latin typeface="+mn-lt"/>
                <a:ea typeface="+mn-ea"/>
                <a:cs typeface="+mn-cs"/>
              </a:rPr>
              <a:t>team</a:t>
            </a:r>
            <a:r>
              <a:rPr lang="en-US" sz="1200" b="1" i="1" kern="1200" baseline="0" dirty="0" smtClean="0">
                <a:solidFill>
                  <a:schemeClr val="tx1"/>
                </a:solidFill>
                <a:latin typeface="+mn-lt"/>
                <a:ea typeface="+mn-ea"/>
                <a:cs typeface="+mn-cs"/>
              </a:rPr>
              <a:t> perform better and maybe even </a:t>
            </a:r>
            <a:r>
              <a:rPr lang="en-US" sz="1200" b="1" i="0" kern="1200" baseline="0" dirty="0" smtClean="0">
                <a:solidFill>
                  <a:schemeClr val="tx1"/>
                </a:solidFill>
                <a:latin typeface="+mn-lt"/>
                <a:ea typeface="+mn-ea"/>
                <a:cs typeface="+mn-cs"/>
              </a:rPr>
              <a:t>win more games over the course of our season.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i="0" kern="1200" baseline="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baseline="0" dirty="0" smtClean="0">
                <a:solidFill>
                  <a:schemeClr val="tx1"/>
                </a:solidFill>
                <a:latin typeface="+mn-lt"/>
                <a:ea typeface="+mn-ea"/>
                <a:cs typeface="+mn-cs"/>
              </a:rPr>
              <a:t>By getting all of us – coaches, players, parents, and the medical staff – </a:t>
            </a:r>
            <a:r>
              <a:rPr lang="en-US" sz="1200" b="1" i="0" kern="1200" baseline="0" dirty="0" smtClean="0">
                <a:solidFill>
                  <a:schemeClr val="tx1"/>
                </a:solidFill>
                <a:latin typeface="+mn-lt"/>
                <a:ea typeface="+mn-ea"/>
                <a:cs typeface="+mn-cs"/>
              </a:rPr>
              <a:t>on the same page when it comes to concussion symptom reporting</a:t>
            </a:r>
            <a:r>
              <a:rPr lang="en-US" sz="1200" b="0" i="0" kern="1200" baseline="0" dirty="0" smtClean="0">
                <a:solidFill>
                  <a:schemeClr val="tx1"/>
                </a:solidFill>
                <a:latin typeface="+mn-lt"/>
                <a:ea typeface="+mn-ea"/>
                <a:cs typeface="+mn-cs"/>
              </a:rPr>
              <a:t>. If, as one recent study of college athletes reported, three quarters of the athletes in this room believe you have safer attitudes about concussion than your teammates, we need to fix that perception.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baseline="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smtClean="0">
                <a:solidFill>
                  <a:schemeClr val="tx1"/>
                </a:solidFill>
                <a:latin typeface="+mn-lt"/>
                <a:ea typeface="+mn-ea"/>
                <a:cs typeface="+mn-cs"/>
              </a:rPr>
              <a:t>By establishing honest reporting as something</a:t>
            </a:r>
            <a:r>
              <a:rPr lang="en-US" sz="1200" b="0" i="0" kern="1200" baseline="0" dirty="0" smtClean="0">
                <a:solidFill>
                  <a:schemeClr val="tx1"/>
                </a:solidFill>
                <a:latin typeface="+mn-lt"/>
                <a:ea typeface="+mn-ea"/>
                <a:cs typeface="+mn-cs"/>
              </a:rPr>
              <a:t> that we </a:t>
            </a:r>
            <a:r>
              <a:rPr lang="en-US" sz="1200" b="1" i="0" kern="1200" dirty="0" smtClean="0">
                <a:solidFill>
                  <a:schemeClr val="tx1"/>
                </a:solidFill>
                <a:latin typeface="+mn-lt"/>
                <a:ea typeface="+mn-ea"/>
                <a:cs typeface="+mn-cs"/>
              </a:rPr>
              <a:t>value</a:t>
            </a:r>
            <a:r>
              <a:rPr lang="en-US" sz="1200" b="0" i="0" kern="1200" dirty="0" smtClean="0">
                <a:solidFill>
                  <a:schemeClr val="tx1"/>
                </a:solidFill>
                <a:latin typeface="+mn-lt"/>
                <a:ea typeface="+mn-ea"/>
                <a:cs typeface="+mn-cs"/>
              </a:rPr>
              <a:t> on this team and </a:t>
            </a:r>
            <a:r>
              <a:rPr lang="en-US" sz="1200" b="1" i="0" kern="1200" dirty="0" smtClean="0">
                <a:solidFill>
                  <a:schemeClr val="tx1"/>
                </a:solidFill>
                <a:latin typeface="+mn-lt"/>
                <a:ea typeface="+mn-ea"/>
                <a:cs typeface="+mn-cs"/>
              </a:rPr>
              <a:t>sign of a good teammate</a:t>
            </a:r>
            <a:r>
              <a:rPr lang="en-US" sz="1200" b="1" i="0" kern="1200" baseline="0" dirty="0" smtClean="0">
                <a:solidFill>
                  <a:schemeClr val="tx1"/>
                </a:solidFill>
                <a:latin typeface="+mn-lt"/>
                <a:ea typeface="+mn-ea"/>
                <a:cs typeface="+mn-cs"/>
              </a:rPr>
              <a:t> </a:t>
            </a:r>
            <a:r>
              <a:rPr lang="en-US" sz="1200" b="0" i="0" kern="1200" baseline="0" dirty="0" smtClean="0">
                <a:solidFill>
                  <a:schemeClr val="tx1"/>
                </a:solidFill>
                <a:latin typeface="+mn-lt"/>
                <a:ea typeface="+mn-ea"/>
                <a:cs typeface="+mn-cs"/>
              </a:rPr>
              <a:t>so that, instead of feeling you have to hide your symptoms for fear of what the coaches, your teammates, your parents, or even the fans in the stands might think, you will know that </a:t>
            </a:r>
            <a:r>
              <a:rPr lang="en-US" sz="1200" b="1" i="0" kern="1200" baseline="0" dirty="0" smtClean="0">
                <a:solidFill>
                  <a:schemeClr val="tx1"/>
                </a:solidFill>
                <a:latin typeface="+mn-lt"/>
                <a:ea typeface="+mn-ea"/>
                <a:cs typeface="+mn-cs"/>
              </a:rPr>
              <a:t>none of us are going to see it as a sign of weakness</a:t>
            </a:r>
            <a:r>
              <a:rPr lang="en-US" sz="1200" b="0" i="0" kern="1200" baseline="0" dirty="0" smtClean="0">
                <a:solidFill>
                  <a:schemeClr val="tx1"/>
                </a:solidFill>
                <a:latin typeface="+mn-lt"/>
                <a:ea typeface="+mn-ea"/>
                <a:cs typeface="+mn-cs"/>
              </a:rPr>
              <a:t>, but as a sign of strength and being a good – and smart – player.</a:t>
            </a:r>
            <a:endParaRPr lang="en-US" sz="1200" b="0" i="0" kern="1200" dirty="0" smtClean="0">
              <a:solidFill>
                <a:schemeClr val="tx1"/>
              </a:solidFill>
              <a:latin typeface="+mn-lt"/>
              <a:ea typeface="+mn-ea"/>
              <a:cs typeface="+mn-cs"/>
            </a:endParaRPr>
          </a:p>
          <a:p>
            <a:endParaRPr lang="en-US" b="0"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0" dirty="0" smtClean="0"/>
              <a:t>If</a:t>
            </a:r>
            <a:r>
              <a:rPr lang="en-US" b="0" baseline="0" dirty="0" smtClean="0"/>
              <a:t> you have taken the quizzes and concussion education course on the SmartTeams website, you probably already know something about signs and symptoms of concussion, but, just to review, here are the symptoms athletes experience when they have suffered a concussion:</a:t>
            </a:r>
          </a:p>
          <a:p>
            <a:endParaRPr lang="en-US" b="0" dirty="0" smtClean="0"/>
          </a:p>
          <a:p>
            <a:r>
              <a:rPr lang="en-US" b="1" dirty="0" smtClean="0"/>
              <a:t>Altered</a:t>
            </a:r>
            <a:r>
              <a:rPr lang="en-US" b="1" baseline="0" dirty="0" smtClean="0"/>
              <a:t> mental status</a:t>
            </a:r>
            <a:r>
              <a:rPr lang="en-US" b="0" baseline="0" dirty="0" smtClean="0"/>
              <a:t>: feeling in a fog, not with it, glazed over, talking nonsense, can’t focus, disoriented, blacking out, nonresponsive</a:t>
            </a:r>
          </a:p>
          <a:p>
            <a:pPr>
              <a:buFont typeface="Arial" pitchFamily="34" charset="0"/>
              <a:buChar char="•"/>
            </a:pPr>
            <a:endParaRPr lang="en-US" b="0" baseline="0" dirty="0" smtClean="0"/>
          </a:p>
          <a:p>
            <a:pPr>
              <a:buFont typeface="Arial" pitchFamily="34" charset="0"/>
              <a:buNone/>
            </a:pPr>
            <a:r>
              <a:rPr lang="en-US" b="1" baseline="0" dirty="0" smtClean="0"/>
              <a:t>Eyes: </a:t>
            </a:r>
            <a:r>
              <a:rPr lang="en-US" b="0" baseline="0" dirty="0" smtClean="0"/>
              <a:t>eyes dilated, glassy eyed, eyes rolling back in head, eyes looking nowhere, loss of vision, squinting a lot</a:t>
            </a:r>
          </a:p>
          <a:p>
            <a:pPr>
              <a:buFont typeface="Arial" pitchFamily="34" charset="0"/>
              <a:buNone/>
            </a:pPr>
            <a:endParaRPr lang="en-US" b="0" baseline="0" dirty="0" smtClean="0"/>
          </a:p>
          <a:p>
            <a:pPr>
              <a:buFont typeface="Arial" pitchFamily="34" charset="0"/>
              <a:buNone/>
            </a:pPr>
            <a:r>
              <a:rPr lang="en-US" b="1" baseline="0" dirty="0" smtClean="0"/>
              <a:t>Pain:</a:t>
            </a:r>
            <a:r>
              <a:rPr lang="en-US" b="0" baseline="0" dirty="0" smtClean="0"/>
              <a:t> headache, sensitivity to lights and sounds, throbbing, ringing in ears</a:t>
            </a:r>
          </a:p>
          <a:p>
            <a:pPr>
              <a:buFont typeface="Arial" pitchFamily="34" charset="0"/>
              <a:buNone/>
            </a:pPr>
            <a:endParaRPr lang="en-US" b="0" baseline="0" dirty="0" smtClean="0"/>
          </a:p>
          <a:p>
            <a:pPr>
              <a:buFont typeface="Arial" pitchFamily="34" charset="0"/>
              <a:buNone/>
            </a:pPr>
            <a:r>
              <a:rPr lang="en-US" b="1" baseline="0" dirty="0" smtClean="0"/>
              <a:t>Balance:</a:t>
            </a:r>
            <a:r>
              <a:rPr lang="en-US" b="0" baseline="0" dirty="0" smtClean="0"/>
              <a:t> loss of balance, stumbling, dizziness, not able to walk straight</a:t>
            </a:r>
          </a:p>
          <a:p>
            <a:pPr>
              <a:buFont typeface="Arial" pitchFamily="34" charset="0"/>
              <a:buNone/>
            </a:pPr>
            <a:endParaRPr lang="en-US" b="0" baseline="0" dirty="0" smtClean="0"/>
          </a:p>
          <a:p>
            <a:pPr>
              <a:buFont typeface="Arial" pitchFamily="34" charset="0"/>
              <a:buNone/>
            </a:pPr>
            <a:r>
              <a:rPr lang="en-US" b="1" baseline="0" dirty="0" smtClean="0"/>
              <a:t>Memory: </a:t>
            </a:r>
            <a:r>
              <a:rPr lang="en-US" b="0" baseline="0" dirty="0" smtClean="0"/>
              <a:t>forgetting things, don’t remember what happened, memory loss</a:t>
            </a:r>
          </a:p>
          <a:p>
            <a:pPr>
              <a:buFont typeface="Arial" pitchFamily="34" charset="0"/>
              <a:buNone/>
            </a:pPr>
            <a:endParaRPr lang="en-US" b="0" baseline="0" dirty="0" smtClean="0"/>
          </a:p>
          <a:p>
            <a:pPr>
              <a:buFont typeface="Arial" pitchFamily="34" charset="0"/>
              <a:buNone/>
            </a:pPr>
            <a:r>
              <a:rPr lang="en-US" b="1" baseline="0" dirty="0" smtClean="0"/>
              <a:t>Nausea/vomiting:</a:t>
            </a:r>
            <a:r>
              <a:rPr lang="en-US" b="0" baseline="0" dirty="0" smtClean="0"/>
              <a:t> vomits, sick to stomach, feeling nauseous</a:t>
            </a:r>
          </a:p>
          <a:p>
            <a:pPr>
              <a:buFont typeface="Arial" pitchFamily="34" charset="0"/>
              <a:buNone/>
            </a:pPr>
            <a:endParaRPr lang="en-US" b="0" baseline="0" dirty="0" smtClean="0"/>
          </a:p>
          <a:p>
            <a:pPr>
              <a:buFont typeface="Arial" pitchFamily="34" charset="0"/>
              <a:buNone/>
            </a:pPr>
            <a:r>
              <a:rPr lang="en-US" b="1" baseline="0" dirty="0" smtClean="0"/>
              <a:t>Motor:</a:t>
            </a:r>
            <a:r>
              <a:rPr lang="en-US" b="0" baseline="0" dirty="0" smtClean="0"/>
              <a:t> Down on knees, trouble getting up, can’t stand up straight, slurred words, feeling slowed down, slower to react</a:t>
            </a:r>
          </a:p>
          <a:p>
            <a:pPr>
              <a:buFont typeface="Arial" pitchFamily="34" charset="0"/>
              <a:buNone/>
            </a:pPr>
            <a:endParaRPr lang="en-US" b="0" baseline="0" dirty="0" smtClean="0"/>
          </a:p>
          <a:p>
            <a:pPr>
              <a:buFont typeface="Arial" pitchFamily="34" charset="0"/>
              <a:buNone/>
            </a:pPr>
            <a:r>
              <a:rPr lang="en-US" b="1" baseline="0" dirty="0" smtClean="0"/>
              <a:t>Emotional</a:t>
            </a:r>
            <a:r>
              <a:rPr lang="en-US" b="0" baseline="0" dirty="0" smtClean="0"/>
              <a:t>: changes in mood, crying, irritability</a:t>
            </a:r>
            <a:endParaRPr lang="en-US" b="1"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@2016 MomsTeam Institute, Inc. | Smart Teams project</a:t>
            </a:r>
            <a:endParaRPr lang="en-US"/>
          </a:p>
        </p:txBody>
      </p:sp>
      <p:sp>
        <p:nvSpPr>
          <p:cNvPr id="5" name="Slide Number Placeholder 4"/>
          <p:cNvSpPr>
            <a:spLocks noGrp="1"/>
          </p:cNvSpPr>
          <p:nvPr>
            <p:ph type="sldNum" sz="quarter" idx="11"/>
          </p:nvPr>
        </p:nvSpPr>
        <p:spPr/>
        <p:txBody>
          <a:bodyPr/>
          <a:lstStyle/>
          <a:p>
            <a:fld id="{9769BA09-5D49-4D8F-AC7D-DDAFB7779DC2}" type="slidenum">
              <a:rPr lang="en-US" smtClean="0"/>
              <a:pPr/>
              <a:t>8</a:t>
            </a:fld>
            <a:endParaRPr lang="en-US"/>
          </a:p>
        </p:txBody>
      </p:sp>
    </p:spTree>
    <p:extLst>
      <p:ext uri="{BB962C8B-B14F-4D97-AF65-F5344CB8AC3E}">
        <p14:creationId xmlns:p14="http://schemas.microsoft.com/office/powerpoint/2010/main" xmlns="" val="262543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Concussions</a:t>
            </a:r>
            <a:r>
              <a:rPr lang="en-US" b="0" baseline="0" dirty="0" smtClean="0"/>
              <a:t> are injuries to the brain so they have to be treated seriously – no ands, ifs, or buts.</a:t>
            </a:r>
          </a:p>
          <a:p>
            <a:endParaRPr lang="en-US" b="0" baseline="0" dirty="0" smtClean="0"/>
          </a:p>
          <a:p>
            <a:r>
              <a:rPr lang="en-US" b="0" baseline="0" dirty="0" smtClean="0"/>
              <a:t>While most of the obvious concussion </a:t>
            </a:r>
            <a:r>
              <a:rPr lang="en-US" b="0" i="1" baseline="0" dirty="0" smtClean="0"/>
              <a:t>symptoms</a:t>
            </a:r>
            <a:r>
              <a:rPr lang="en-US" b="0" baseline="0" dirty="0" smtClean="0"/>
              <a:t> are usually gone within 7 to 10 days (assuming you report your symptoms right away and don’t keep playing), scientists are finding, by using advanced imaging techniques to scan the brain, that a concussion’s effects on the brain, on the way you think, on your balance, on your memory, can be much more long-lasting.</a:t>
            </a:r>
          </a:p>
          <a:p>
            <a:endParaRPr lang="en-US" b="0" baseline="0" dirty="0" smtClean="0"/>
          </a:p>
          <a:p>
            <a:r>
              <a:rPr lang="en-US" b="0" baseline="0" dirty="0" smtClean="0"/>
              <a:t>The more we know about concussions and their effects, the more complex the injury is becoming. </a:t>
            </a:r>
            <a:endParaRPr lang="en-US" b="0" dirty="0" smtClean="0"/>
          </a:p>
        </p:txBody>
      </p:sp>
      <p:sp>
        <p:nvSpPr>
          <p:cNvPr id="4" name="Slide Number Placeholder 3"/>
          <p:cNvSpPr>
            <a:spLocks noGrp="1"/>
          </p:cNvSpPr>
          <p:nvPr>
            <p:ph type="sldNum" sz="quarter" idx="10"/>
          </p:nvPr>
        </p:nvSpPr>
        <p:spPr/>
        <p:txBody>
          <a:bodyPr/>
          <a:lstStyle/>
          <a:p>
            <a:fld id="{9769BA09-5D49-4D8F-AC7D-DDAFB7779DC2}"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@2016 MomsTeam Institute, Inc. | Smart Teams project</a:t>
            </a:r>
            <a:endParaRPr lang="en-US"/>
          </a:p>
        </p:txBody>
      </p:sp>
    </p:spTree>
    <p:extLst>
      <p:ext uri="{BB962C8B-B14F-4D97-AF65-F5344CB8AC3E}">
        <p14:creationId xmlns:p14="http://schemas.microsoft.com/office/powerpoint/2010/main" xmlns="" val="420204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9ABB3B-A0BF-4FDB-B3A7-DB2F9F0D0077}" type="datetime1">
              <a:rPr lang="en-US" smtClean="0"/>
              <a:pPr/>
              <a:t>8/30/2016</a:t>
            </a:fld>
            <a:endParaRPr lang="en-US"/>
          </a:p>
        </p:txBody>
      </p:sp>
      <p:sp>
        <p:nvSpPr>
          <p:cNvPr id="5" name="Footer Placeholder 4"/>
          <p:cNvSpPr>
            <a:spLocks noGrp="1"/>
          </p:cNvSpPr>
          <p:nvPr>
            <p:ph type="ftr" sz="quarter" idx="11"/>
          </p:nvPr>
        </p:nvSpPr>
        <p:spPr/>
        <p:txBody>
          <a:bodyPr/>
          <a:lstStyle/>
          <a:p>
            <a:r>
              <a:rPr lang="en-US" smtClean="0"/>
              <a:t>@MomsTeam Institute, Inc. | SmartTeams project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1F45B-8B2D-4BA1-BB4F-21B78930020E}" type="datetime1">
              <a:rPr lang="en-US" smtClean="0"/>
              <a:pPr/>
              <a:t>8/30/2016</a:t>
            </a:fld>
            <a:endParaRPr lang="en-US"/>
          </a:p>
        </p:txBody>
      </p:sp>
      <p:sp>
        <p:nvSpPr>
          <p:cNvPr id="5" name="Footer Placeholder 4"/>
          <p:cNvSpPr>
            <a:spLocks noGrp="1"/>
          </p:cNvSpPr>
          <p:nvPr>
            <p:ph type="ftr" sz="quarter" idx="11"/>
          </p:nvPr>
        </p:nvSpPr>
        <p:spPr/>
        <p:txBody>
          <a:bodyPr/>
          <a:lstStyle/>
          <a:p>
            <a:r>
              <a:rPr lang="en-US" smtClean="0"/>
              <a:t>@MomsTeam Institute, Inc. | SmartTeams project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E4C5A-08A0-4F41-9E9E-160BF95EAF66}" type="datetime1">
              <a:rPr lang="en-US" smtClean="0"/>
              <a:pPr/>
              <a:t>8/30/2016</a:t>
            </a:fld>
            <a:endParaRPr lang="en-US"/>
          </a:p>
        </p:txBody>
      </p:sp>
      <p:sp>
        <p:nvSpPr>
          <p:cNvPr id="5" name="Footer Placeholder 4"/>
          <p:cNvSpPr>
            <a:spLocks noGrp="1"/>
          </p:cNvSpPr>
          <p:nvPr>
            <p:ph type="ftr" sz="quarter" idx="11"/>
          </p:nvPr>
        </p:nvSpPr>
        <p:spPr/>
        <p:txBody>
          <a:bodyPr/>
          <a:lstStyle/>
          <a:p>
            <a:r>
              <a:rPr lang="en-US" smtClean="0"/>
              <a:t>@MomsTeam Institute, Inc. | SmartTeams project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B4BB5C-69B4-4B7B-9FE0-7D140DE16598}" type="datetime1">
              <a:rPr lang="en-US" smtClean="0"/>
              <a:pPr/>
              <a:t>8/30/2016</a:t>
            </a:fld>
            <a:endParaRPr lang="en-US"/>
          </a:p>
        </p:txBody>
      </p:sp>
      <p:sp>
        <p:nvSpPr>
          <p:cNvPr id="5" name="Footer Placeholder 4"/>
          <p:cNvSpPr>
            <a:spLocks noGrp="1"/>
          </p:cNvSpPr>
          <p:nvPr>
            <p:ph type="ftr" sz="quarter" idx="11"/>
          </p:nvPr>
        </p:nvSpPr>
        <p:spPr/>
        <p:txBody>
          <a:bodyPr/>
          <a:lstStyle/>
          <a:p>
            <a:r>
              <a:rPr lang="en-US" smtClean="0"/>
              <a:t>@MomsTeam Institute, Inc. | SmartTeams project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58C0FE-79AD-4A65-9AE4-49E2A12FAC2C}" type="datetime1">
              <a:rPr lang="en-US" smtClean="0"/>
              <a:pPr/>
              <a:t>8/30/2016</a:t>
            </a:fld>
            <a:endParaRPr lang="en-US"/>
          </a:p>
        </p:txBody>
      </p:sp>
      <p:sp>
        <p:nvSpPr>
          <p:cNvPr id="5" name="Footer Placeholder 4"/>
          <p:cNvSpPr>
            <a:spLocks noGrp="1"/>
          </p:cNvSpPr>
          <p:nvPr>
            <p:ph type="ftr" sz="quarter" idx="11"/>
          </p:nvPr>
        </p:nvSpPr>
        <p:spPr/>
        <p:txBody>
          <a:bodyPr/>
          <a:lstStyle/>
          <a:p>
            <a:r>
              <a:rPr lang="en-US" smtClean="0"/>
              <a:t>@MomsTeam Institute, Inc. | SmartTeams project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92980D-7E2D-4B98-B3F7-7D11F318CF73}" type="datetime1">
              <a:rPr lang="en-US" smtClean="0"/>
              <a:pPr/>
              <a:t>8/30/2016</a:t>
            </a:fld>
            <a:endParaRPr lang="en-US"/>
          </a:p>
        </p:txBody>
      </p:sp>
      <p:sp>
        <p:nvSpPr>
          <p:cNvPr id="6" name="Footer Placeholder 5"/>
          <p:cNvSpPr>
            <a:spLocks noGrp="1"/>
          </p:cNvSpPr>
          <p:nvPr>
            <p:ph type="ftr" sz="quarter" idx="11"/>
          </p:nvPr>
        </p:nvSpPr>
        <p:spPr/>
        <p:txBody>
          <a:bodyPr/>
          <a:lstStyle/>
          <a:p>
            <a:r>
              <a:rPr lang="en-US" smtClean="0"/>
              <a:t>@MomsTeam Institute, Inc. | SmartTeams project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7E697A-82FE-4111-9EC1-074E8132A088}" type="datetime1">
              <a:rPr lang="en-US" smtClean="0"/>
              <a:pPr/>
              <a:t>8/30/2016</a:t>
            </a:fld>
            <a:endParaRPr lang="en-US"/>
          </a:p>
        </p:txBody>
      </p:sp>
      <p:sp>
        <p:nvSpPr>
          <p:cNvPr id="8" name="Footer Placeholder 7"/>
          <p:cNvSpPr>
            <a:spLocks noGrp="1"/>
          </p:cNvSpPr>
          <p:nvPr>
            <p:ph type="ftr" sz="quarter" idx="11"/>
          </p:nvPr>
        </p:nvSpPr>
        <p:spPr/>
        <p:txBody>
          <a:bodyPr/>
          <a:lstStyle/>
          <a:p>
            <a:r>
              <a:rPr lang="en-US" smtClean="0"/>
              <a:t>@MomsTeam Institute, Inc. | SmartTeams project</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832C8B-A09E-4B2B-B652-5A686718B9C8}" type="datetime1">
              <a:rPr lang="en-US" smtClean="0"/>
              <a:pPr/>
              <a:t>8/30/2016</a:t>
            </a:fld>
            <a:endParaRPr lang="en-US"/>
          </a:p>
        </p:txBody>
      </p:sp>
      <p:sp>
        <p:nvSpPr>
          <p:cNvPr id="4" name="Footer Placeholder 3"/>
          <p:cNvSpPr>
            <a:spLocks noGrp="1"/>
          </p:cNvSpPr>
          <p:nvPr>
            <p:ph type="ftr" sz="quarter" idx="11"/>
          </p:nvPr>
        </p:nvSpPr>
        <p:spPr/>
        <p:txBody>
          <a:bodyPr/>
          <a:lstStyle/>
          <a:p>
            <a:r>
              <a:rPr lang="en-US" smtClean="0"/>
              <a:t>@MomsTeam Institute, Inc. | SmartTeams project</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78BC9-2D3C-455C-8A38-DE62DFEA3947}" type="datetime1">
              <a:rPr lang="en-US" smtClean="0"/>
              <a:pPr/>
              <a:t>8/30/2016</a:t>
            </a:fld>
            <a:endParaRPr lang="en-US"/>
          </a:p>
        </p:txBody>
      </p:sp>
      <p:sp>
        <p:nvSpPr>
          <p:cNvPr id="3" name="Footer Placeholder 2"/>
          <p:cNvSpPr>
            <a:spLocks noGrp="1"/>
          </p:cNvSpPr>
          <p:nvPr>
            <p:ph type="ftr" sz="quarter" idx="11"/>
          </p:nvPr>
        </p:nvSpPr>
        <p:spPr/>
        <p:txBody>
          <a:bodyPr/>
          <a:lstStyle/>
          <a:p>
            <a:r>
              <a:rPr lang="en-US" smtClean="0"/>
              <a:t>@MomsTeam Institute, Inc. | SmartTeams project</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8663A4-0B51-4863-9988-C21BFFF8889A}" type="datetime1">
              <a:rPr lang="en-US" smtClean="0"/>
              <a:pPr/>
              <a:t>8/30/2016</a:t>
            </a:fld>
            <a:endParaRPr lang="en-US"/>
          </a:p>
        </p:txBody>
      </p:sp>
      <p:sp>
        <p:nvSpPr>
          <p:cNvPr id="6" name="Footer Placeholder 5"/>
          <p:cNvSpPr>
            <a:spLocks noGrp="1"/>
          </p:cNvSpPr>
          <p:nvPr>
            <p:ph type="ftr" sz="quarter" idx="11"/>
          </p:nvPr>
        </p:nvSpPr>
        <p:spPr/>
        <p:txBody>
          <a:bodyPr/>
          <a:lstStyle/>
          <a:p>
            <a:r>
              <a:rPr lang="en-US" smtClean="0"/>
              <a:t>@MomsTeam Institute, Inc. | SmartTeams project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E8814C-2E1C-4046-A21E-98D180CC0C3D}" type="datetime1">
              <a:rPr lang="en-US" smtClean="0"/>
              <a:pPr/>
              <a:t>8/30/2016</a:t>
            </a:fld>
            <a:endParaRPr lang="en-US"/>
          </a:p>
        </p:txBody>
      </p:sp>
      <p:sp>
        <p:nvSpPr>
          <p:cNvPr id="6" name="Footer Placeholder 5"/>
          <p:cNvSpPr>
            <a:spLocks noGrp="1"/>
          </p:cNvSpPr>
          <p:nvPr>
            <p:ph type="ftr" sz="quarter" idx="11"/>
          </p:nvPr>
        </p:nvSpPr>
        <p:spPr/>
        <p:txBody>
          <a:bodyPr/>
          <a:lstStyle/>
          <a:p>
            <a:r>
              <a:rPr lang="en-US" smtClean="0"/>
              <a:t>@MomsTeam Institute, Inc. | SmartTeams project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447BB-93BC-4161-85CB-057AD1454E23}" type="datetime1">
              <a:rPr lang="en-US" smtClean="0"/>
              <a:pPr/>
              <a:t>8/30/2016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@MomsTeam Institute, Inc. | SmartTeams project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delench@MomsTeam.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normAutofit fontScale="90000"/>
          </a:bodyPr>
          <a:lstStyle/>
          <a:p>
            <a:r>
              <a:rPr lang="en-US" sz="3100" dirty="0" smtClean="0">
                <a:solidFill>
                  <a:schemeClr val="accent5">
                    <a:lumMod val="60000"/>
                    <a:lumOff val="40000"/>
                  </a:schemeClr>
                </a:solidFill>
                <a:latin typeface="Arial Black" panose="020B0A04020102020204" pitchFamily="34" charset="0"/>
              </a:rPr>
              <a:t>Smart Teams™</a:t>
            </a:r>
            <a:r>
              <a:rPr lang="en-US" dirty="0" smtClean="0"/>
              <a:t/>
            </a:r>
            <a:br>
              <a:rPr lang="en-US" dirty="0" smtClean="0"/>
            </a:br>
            <a:r>
              <a:rPr lang="en-US" dirty="0" smtClean="0">
                <a:latin typeface="Franklin Gothic Medium Cond" panose="020B0606030402020204" pitchFamily="34" charset="0"/>
              </a:rPr>
              <a:t> </a:t>
            </a:r>
            <a:r>
              <a:rPr lang="en-US" sz="4000" dirty="0" smtClean="0">
                <a:solidFill>
                  <a:schemeClr val="bg1"/>
                </a:solidFill>
                <a:latin typeface="Franklin Gothic Medium Cond" panose="020B0606030402020204" pitchFamily="34" charset="0"/>
              </a:rPr>
              <a:t>Creating A Safe Concussion Reporting Environment</a:t>
            </a:r>
            <a:r>
              <a:rPr lang="en-US" sz="4000" dirty="0" smtClean="0">
                <a:solidFill>
                  <a:schemeClr val="bg1">
                    <a:lumMod val="50000"/>
                  </a:schemeClr>
                </a:solidFill>
                <a:latin typeface="Franklin Gothic Medium Cond" panose="020B0606030402020204" pitchFamily="34" charset="0"/>
              </a:rPr>
              <a:t>:</a:t>
            </a:r>
            <a:br>
              <a:rPr lang="en-US" sz="4000" dirty="0" smtClean="0">
                <a:solidFill>
                  <a:schemeClr val="bg1">
                    <a:lumMod val="50000"/>
                  </a:schemeClr>
                </a:solidFill>
                <a:latin typeface="Franklin Gothic Medium Cond" panose="020B0606030402020204" pitchFamily="34" charset="0"/>
              </a:rPr>
            </a:br>
            <a:r>
              <a:rPr lang="en-US" sz="4000" dirty="0" smtClean="0">
                <a:solidFill>
                  <a:schemeClr val="bg1">
                    <a:lumMod val="75000"/>
                  </a:schemeClr>
                </a:solidFill>
                <a:latin typeface="Franklin Gothic Medium Cond" panose="020B0606030402020204" pitchFamily="34" charset="0"/>
              </a:rPr>
              <a:t>#TeamUp4ConcussionSafety </a:t>
            </a:r>
            <a:r>
              <a:rPr lang="en-US" sz="4000" dirty="0" smtClean="0">
                <a:solidFill>
                  <a:schemeClr val="bg1">
                    <a:lumMod val="65000"/>
                  </a:schemeClr>
                </a:solidFill>
              </a:rPr>
              <a:t/>
            </a:r>
            <a:br>
              <a:rPr lang="en-US" sz="4000" dirty="0" smtClean="0">
                <a:solidFill>
                  <a:schemeClr val="bg1">
                    <a:lumMod val="65000"/>
                  </a:schemeClr>
                </a:solidFill>
              </a:rPr>
            </a:br>
            <a:endParaRPr lang="en-US" sz="4000" dirty="0">
              <a:solidFill>
                <a:schemeClr val="bg1">
                  <a:lumMod val="65000"/>
                </a:schemeClr>
              </a:solidFill>
            </a:endParaRPr>
          </a:p>
        </p:txBody>
      </p:sp>
      <p:sp>
        <p:nvSpPr>
          <p:cNvPr id="3" name="Subtitle 2"/>
          <p:cNvSpPr>
            <a:spLocks noGrp="1"/>
          </p:cNvSpPr>
          <p:nvPr>
            <p:ph type="subTitle" idx="1"/>
          </p:nvPr>
        </p:nvSpPr>
        <p:spPr>
          <a:xfrm>
            <a:off x="1371600" y="5943600"/>
            <a:ext cx="6400800" cy="1195388"/>
          </a:xfrm>
        </p:spPr>
        <p:txBody>
          <a:bodyPr>
            <a:normAutofit/>
          </a:bodyPr>
          <a:lstStyle/>
          <a:p>
            <a:r>
              <a:rPr lang="en-US" sz="2800" dirty="0" smtClean="0">
                <a:solidFill>
                  <a:schemeClr val="bg1">
                    <a:lumMod val="65000"/>
                  </a:schemeClr>
                </a:solidFill>
                <a:latin typeface="Franklin Gothic Demi Cond" panose="020B0706030402020204" pitchFamily="34" charset="0"/>
                <a:cs typeface="Aharoni" panose="02010803020104030203" pitchFamily="2" charset="-79"/>
              </a:rPr>
              <a:t>NCAA </a:t>
            </a:r>
            <a:r>
              <a:rPr lang="en-US" sz="2800" dirty="0" smtClean="0">
                <a:solidFill>
                  <a:schemeClr val="accent5">
                    <a:lumMod val="60000"/>
                    <a:lumOff val="40000"/>
                  </a:schemeClr>
                </a:solidFill>
                <a:latin typeface="Franklin Gothic Medium Cond" panose="020B0606030402020204" pitchFamily="34" charset="0"/>
                <a:cs typeface="Aharoni" panose="02010803020104030203" pitchFamily="2" charset="-79"/>
              </a:rPr>
              <a:t>|</a:t>
            </a:r>
            <a:r>
              <a:rPr lang="en-US" sz="2800" dirty="0" smtClean="0">
                <a:solidFill>
                  <a:schemeClr val="bg1">
                    <a:lumMod val="65000"/>
                  </a:schemeClr>
                </a:solidFill>
                <a:latin typeface="Franklin Gothic Demi Cond" panose="020B0706030402020204" pitchFamily="34" charset="0"/>
                <a:cs typeface="Aharoni" panose="02010803020104030203" pitchFamily="2" charset="-79"/>
              </a:rPr>
              <a:t> DoD Mind Matters Challenge</a:t>
            </a:r>
          </a:p>
          <a:p>
            <a:r>
              <a:rPr lang="en-US" dirty="0" smtClean="0">
                <a:solidFill>
                  <a:schemeClr val="bg1">
                    <a:lumMod val="65000"/>
                  </a:schemeClr>
                </a:solidFill>
              </a:rPr>
              <a:t> </a:t>
            </a:r>
          </a:p>
          <a:p>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xmlns="">
                  <a14:imgLayer r:embed="rId4">
                    <a14:imgEffect>
                      <a14:artisticFilmGrain/>
                    </a14:imgEffect>
                  </a14:imgLayer>
                </a14:imgProps>
              </a:ext>
              <a:ext uri="{28A0092B-C50C-407E-A947-70E740481C1C}">
                <a14:useLocalDpi xmlns:a14="http://schemas.microsoft.com/office/drawing/2010/main" xmlns="" val="0"/>
              </a:ext>
            </a:extLst>
          </a:blip>
          <a:stretch>
            <a:fillRect/>
          </a:stretch>
        </p:blipFill>
        <p:spPr>
          <a:xfrm>
            <a:off x="2819400" y="2706607"/>
            <a:ext cx="3352800" cy="2950282"/>
          </a:xfrm>
          <a:prstGeom prst="rect">
            <a:avLst/>
          </a:prstGeom>
        </p:spPr>
      </p:pic>
      <p:sp>
        <p:nvSpPr>
          <p:cNvPr id="6" name="Footer Placeholder 5"/>
          <p:cNvSpPr>
            <a:spLocks noGrp="1"/>
          </p:cNvSpPr>
          <p:nvPr>
            <p:ph type="ftr" sz="quarter" idx="11"/>
          </p:nvPr>
        </p:nvSpPr>
        <p:spPr>
          <a:xfrm>
            <a:off x="76200" y="6396964"/>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spTree>
    <p:extLst>
      <p:ext uri="{BB962C8B-B14F-4D97-AF65-F5344CB8AC3E}">
        <p14:creationId xmlns:p14="http://schemas.microsoft.com/office/powerpoint/2010/main" xmlns="" val="56207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6400"/>
          </a:xfrm>
        </p:spPr>
        <p:txBody>
          <a:bodyPr>
            <a:noAutofit/>
          </a:bodyPr>
          <a:lstStyle/>
          <a:p>
            <a:r>
              <a:rPr lang="en-US" sz="3600" dirty="0" smtClean="0">
                <a:solidFill>
                  <a:schemeClr val="bg1"/>
                </a:solidFill>
                <a:latin typeface="Franklin Gothic Demi" panose="020B0703020102020204" pitchFamily="34" charset="0"/>
                <a:ea typeface="Calibri" pitchFamily="34" charset="0"/>
                <a:cs typeface="Times New Roman" pitchFamily="18" charset="0"/>
              </a:rPr>
              <a:t/>
            </a:r>
            <a:br>
              <a:rPr lang="en-US" sz="3600" dirty="0" smtClean="0">
                <a:solidFill>
                  <a:schemeClr val="bg1"/>
                </a:solidFill>
                <a:latin typeface="Franklin Gothic Demi" panose="020B0703020102020204" pitchFamily="34" charset="0"/>
                <a:ea typeface="Calibri" pitchFamily="34" charset="0"/>
                <a:cs typeface="Times New Roman" pitchFamily="18" charset="0"/>
              </a:rPr>
            </a:br>
            <a:r>
              <a:rPr lang="en-US" sz="3600" b="1" dirty="0" smtClean="0">
                <a:solidFill>
                  <a:schemeClr val="bg1"/>
                </a:solidFill>
                <a:latin typeface="Franklin Gothic Demi" panose="020B0703020102020204" pitchFamily="34" charset="0"/>
                <a:ea typeface="Calibri" pitchFamily="34" charset="0"/>
                <a:cs typeface="Times New Roman" pitchFamily="18" charset="0"/>
              </a:rPr>
              <a:t>Playing With Concussion Symptoms </a:t>
            </a:r>
            <a:br>
              <a:rPr lang="en-US" sz="3600" b="1" dirty="0" smtClean="0">
                <a:solidFill>
                  <a:schemeClr val="bg1"/>
                </a:solidFill>
                <a:latin typeface="Franklin Gothic Demi" panose="020B0703020102020204" pitchFamily="34" charset="0"/>
                <a:ea typeface="Calibri" pitchFamily="34" charset="0"/>
                <a:cs typeface="Times New Roman" pitchFamily="18" charset="0"/>
              </a:rPr>
            </a:br>
            <a:r>
              <a:rPr lang="en-US" sz="3600" b="1" dirty="0" smtClean="0">
                <a:solidFill>
                  <a:schemeClr val="bg1"/>
                </a:solidFill>
                <a:latin typeface="Franklin Gothic Demi" panose="020B0703020102020204" pitchFamily="34" charset="0"/>
                <a:ea typeface="Calibri" pitchFamily="34" charset="0"/>
                <a:cs typeface="Times New Roman" pitchFamily="18" charset="0"/>
              </a:rPr>
              <a:t>Puts Athlete’s Health At Added Risk</a:t>
            </a:r>
            <a:r>
              <a:rPr lang="en-US" sz="3600" dirty="0" smtClean="0">
                <a:solidFill>
                  <a:schemeClr val="bg1"/>
                </a:solidFill>
                <a:latin typeface="Franklin Gothic Demi" panose="020B0703020102020204" pitchFamily="34" charset="0"/>
                <a:ea typeface="Calibri" pitchFamily="34" charset="0"/>
                <a:cs typeface="Times New Roman" pitchFamily="18" charset="0"/>
              </a:rPr>
              <a:t/>
            </a:r>
            <a:br>
              <a:rPr lang="en-US" sz="3600" dirty="0" smtClean="0">
                <a:solidFill>
                  <a:schemeClr val="bg1"/>
                </a:solidFill>
                <a:latin typeface="Franklin Gothic Demi" panose="020B0703020102020204" pitchFamily="34" charset="0"/>
                <a:ea typeface="Calibri" pitchFamily="34" charset="0"/>
                <a:cs typeface="Times New Roman" pitchFamily="18" charset="0"/>
              </a:rPr>
            </a:br>
            <a:endParaRPr lang="en-US" sz="3600"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523350" y="1828800"/>
            <a:ext cx="8305800" cy="5257800"/>
          </a:xfrm>
        </p:spPr>
        <p:txBody>
          <a:bodyPr>
            <a:normAutofit/>
          </a:bodyPr>
          <a:lstStyle/>
          <a:p>
            <a:pPr>
              <a:buClr>
                <a:schemeClr val="tx1"/>
              </a:buClr>
              <a:buNone/>
            </a:pPr>
            <a:r>
              <a:rPr lang="en-US" sz="2800" dirty="0" smtClean="0">
                <a:solidFill>
                  <a:schemeClr val="bg1"/>
                </a:solidFill>
                <a:latin typeface="Franklin Gothic Medium Cond" panose="020B0606030402020204" pitchFamily="34" charset="0"/>
              </a:rPr>
              <a:t>	</a:t>
            </a:r>
            <a:r>
              <a:rPr lang="en-US" sz="2400" dirty="0" smtClean="0">
                <a:solidFill>
                  <a:schemeClr val="bg1"/>
                </a:solidFill>
                <a:latin typeface="Arial" panose="020B0604020202020204" pitchFamily="34" charset="0"/>
                <a:cs typeface="Arial" panose="020B0604020202020204" pitchFamily="34" charset="0"/>
              </a:rPr>
              <a:t>Continuing to play with concussion symptoms exposes athletes to increased risk of:</a:t>
            </a:r>
          </a:p>
          <a:p>
            <a:pPr>
              <a:buClr>
                <a:schemeClr val="tx1"/>
              </a:buClr>
              <a:buNone/>
            </a:pPr>
            <a:endParaRPr lang="en-US" sz="2400" dirty="0" smtClean="0">
              <a:solidFill>
                <a:schemeClr val="bg1"/>
              </a:solidFill>
              <a:latin typeface="Arial" panose="020B0604020202020204" pitchFamily="34" charset="0"/>
              <a:cs typeface="Arial" panose="020B0604020202020204" pitchFamily="34" charset="0"/>
            </a:endParaRPr>
          </a:p>
          <a:p>
            <a:pPr>
              <a:buClr>
                <a:schemeClr val="tx2">
                  <a:lumMod val="60000"/>
                  <a:lumOff val="40000"/>
                </a:schemeClr>
              </a:buClr>
              <a:buFont typeface="Wingdings" panose="05000000000000000000" pitchFamily="2" charset="2"/>
              <a:buChar char="ü"/>
            </a:pPr>
            <a:r>
              <a:rPr lang="en-US" sz="2400" b="1" dirty="0" smtClean="0">
                <a:solidFill>
                  <a:schemeClr val="bg1"/>
                </a:solidFill>
                <a:latin typeface="Arial" panose="020B0604020202020204" pitchFamily="34" charset="0"/>
                <a:cs typeface="Arial" panose="020B0604020202020204" pitchFamily="34" charset="0"/>
              </a:rPr>
              <a:t>more serious brain injury</a:t>
            </a:r>
            <a:r>
              <a:rPr lang="en-US" sz="2400" dirty="0" smtClean="0">
                <a:solidFill>
                  <a:schemeClr val="bg1"/>
                </a:solidFill>
                <a:latin typeface="Arial" panose="020B0604020202020204" pitchFamily="34" charset="0"/>
                <a:cs typeface="Arial" panose="020B0604020202020204" pitchFamily="34" charset="0"/>
              </a:rPr>
              <a:t>, up to and in rare cases including death </a:t>
            </a:r>
          </a:p>
          <a:p>
            <a:pPr>
              <a:buClr>
                <a:schemeClr val="tx2">
                  <a:lumMod val="60000"/>
                  <a:lumOff val="40000"/>
                </a:schemeClr>
              </a:buClr>
              <a:buFont typeface="Wingdings" panose="05000000000000000000" pitchFamily="2" charset="2"/>
              <a:buChar char="ü"/>
            </a:pPr>
            <a:r>
              <a:rPr lang="en-US" sz="2400" b="1" dirty="0" smtClean="0">
                <a:solidFill>
                  <a:schemeClr val="bg1"/>
                </a:solidFill>
                <a:latin typeface="Arial" panose="020B0604020202020204" pitchFamily="34" charset="0"/>
                <a:cs typeface="Arial" panose="020B0604020202020204" pitchFamily="34" charset="0"/>
              </a:rPr>
              <a:t>other kinds of injury</a:t>
            </a:r>
            <a:endParaRPr lang="en-US" sz="24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19800" y="3836152"/>
            <a:ext cx="1967948" cy="2057400"/>
          </a:xfrm>
          <a:prstGeom prst="rect">
            <a:avLst/>
          </a:prstGeom>
        </p:spPr>
      </p:pic>
      <p:sp>
        <p:nvSpPr>
          <p:cNvPr id="8" name="Footer Placeholder 5"/>
          <p:cNvSpPr>
            <a:spLocks noGrp="1"/>
          </p:cNvSpPr>
          <p:nvPr>
            <p:ph type="ftr" sz="quarter" idx="11"/>
          </p:nvPr>
        </p:nvSpPr>
        <p:spPr>
          <a:xfrm>
            <a:off x="855803" y="6235361"/>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6400"/>
          </a:xfrm>
        </p:spPr>
        <p:txBody>
          <a:bodyPr>
            <a:noAutofit/>
          </a:bodyPr>
          <a:lstStyle/>
          <a:p>
            <a:r>
              <a:rPr lang="en-US" sz="3600" dirty="0" smtClean="0">
                <a:solidFill>
                  <a:schemeClr val="bg1"/>
                </a:solidFill>
                <a:latin typeface="Franklin Gothic Demi" panose="020B0703020102020204" pitchFamily="34" charset="0"/>
                <a:ea typeface="Calibri" pitchFamily="34" charset="0"/>
                <a:cs typeface="Times New Roman" pitchFamily="18" charset="0"/>
              </a:rPr>
              <a:t/>
            </a:r>
            <a:br>
              <a:rPr lang="en-US" sz="3600" dirty="0" smtClean="0">
                <a:solidFill>
                  <a:schemeClr val="bg1"/>
                </a:solidFill>
                <a:latin typeface="Franklin Gothic Demi" panose="020B0703020102020204" pitchFamily="34" charset="0"/>
                <a:ea typeface="Calibri" pitchFamily="34" charset="0"/>
                <a:cs typeface="Times New Roman" pitchFamily="18" charset="0"/>
              </a:rPr>
            </a:br>
            <a:r>
              <a:rPr lang="en-US" sz="2800" b="1" dirty="0" smtClean="0">
                <a:solidFill>
                  <a:schemeClr val="bg1"/>
                </a:solidFill>
                <a:latin typeface="Franklin Gothic Demi" panose="020B0703020102020204" pitchFamily="34" charset="0"/>
                <a:ea typeface="Calibri" pitchFamily="34" charset="0"/>
                <a:cs typeface="Times New Roman" pitchFamily="18" charset="0"/>
              </a:rPr>
              <a:t>Playing With Concussion </a:t>
            </a:r>
            <a:br>
              <a:rPr lang="en-US" sz="2800" b="1" dirty="0" smtClean="0">
                <a:solidFill>
                  <a:schemeClr val="bg1"/>
                </a:solidFill>
                <a:latin typeface="Franklin Gothic Demi" panose="020B0703020102020204" pitchFamily="34" charset="0"/>
                <a:ea typeface="Calibri" pitchFamily="34" charset="0"/>
                <a:cs typeface="Times New Roman" pitchFamily="18" charset="0"/>
              </a:rPr>
            </a:br>
            <a:r>
              <a:rPr lang="en-US" sz="2800" b="1" dirty="0" smtClean="0">
                <a:solidFill>
                  <a:schemeClr val="bg1"/>
                </a:solidFill>
                <a:latin typeface="Franklin Gothic Demi" panose="020B0703020102020204" pitchFamily="34" charset="0"/>
                <a:ea typeface="Calibri" pitchFamily="34" charset="0"/>
                <a:cs typeface="Times New Roman" pitchFamily="18" charset="0"/>
              </a:rPr>
              <a:t>Hurts Athlete and </a:t>
            </a:r>
            <a:br>
              <a:rPr lang="en-US" sz="2800" b="1" dirty="0" smtClean="0">
                <a:solidFill>
                  <a:schemeClr val="bg1"/>
                </a:solidFill>
                <a:latin typeface="Franklin Gothic Demi" panose="020B0703020102020204" pitchFamily="34" charset="0"/>
                <a:ea typeface="Calibri" pitchFamily="34" charset="0"/>
                <a:cs typeface="Times New Roman" pitchFamily="18" charset="0"/>
              </a:rPr>
            </a:br>
            <a:r>
              <a:rPr lang="en-US" sz="2800" b="1" dirty="0" smtClean="0">
                <a:solidFill>
                  <a:schemeClr val="bg1"/>
                </a:solidFill>
                <a:latin typeface="Franklin Gothic Demi" panose="020B0703020102020204" pitchFamily="34" charset="0"/>
                <a:ea typeface="Calibri" pitchFamily="34" charset="0"/>
                <a:cs typeface="Times New Roman" pitchFamily="18" charset="0"/>
              </a:rPr>
              <a:t>Team Performance In That Game</a:t>
            </a:r>
            <a:r>
              <a:rPr lang="en-US" sz="2800" dirty="0" smtClean="0">
                <a:solidFill>
                  <a:schemeClr val="bg1"/>
                </a:solidFill>
                <a:latin typeface="Franklin Gothic Demi" panose="020B0703020102020204" pitchFamily="34" charset="0"/>
                <a:ea typeface="Calibri" pitchFamily="34" charset="0"/>
                <a:cs typeface="Times New Roman" pitchFamily="18" charset="0"/>
              </a:rPr>
              <a:t/>
            </a:r>
            <a:br>
              <a:rPr lang="en-US" sz="2800" dirty="0" smtClean="0">
                <a:solidFill>
                  <a:schemeClr val="bg1"/>
                </a:solidFill>
                <a:latin typeface="Franklin Gothic Demi" panose="020B0703020102020204" pitchFamily="34" charset="0"/>
                <a:ea typeface="Calibri" pitchFamily="34" charset="0"/>
                <a:cs typeface="Times New Roman" pitchFamily="18" charset="0"/>
              </a:rPr>
            </a:br>
            <a:endParaRPr lang="en-US" sz="2800"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0" y="1905000"/>
            <a:ext cx="8763000" cy="5334000"/>
          </a:xfrm>
        </p:spPr>
        <p:txBody>
          <a:bodyPr numCol="2">
            <a:normAutofit/>
          </a:bodyPr>
          <a:lstStyle/>
          <a:p>
            <a:pPr>
              <a:buClr>
                <a:schemeClr val="tx2">
                  <a:lumMod val="60000"/>
                  <a:lumOff val="40000"/>
                </a:schemeClr>
              </a:buClr>
              <a:buFont typeface="Wingdings" panose="05000000000000000000" pitchFamily="2" charset="2"/>
              <a:buChar char="ü"/>
            </a:pPr>
            <a:r>
              <a:rPr lang="en-US" sz="2800" dirty="0" smtClean="0">
                <a:solidFill>
                  <a:schemeClr val="bg1"/>
                </a:solidFill>
                <a:latin typeface="Franklin Gothic Medium Cond" panose="020B0606030402020204" pitchFamily="34" charset="0"/>
              </a:rPr>
              <a:t>Hard for concussed athletes to play their best: </a:t>
            </a:r>
          </a:p>
          <a:p>
            <a:pPr lvl="1">
              <a:buClr>
                <a:schemeClr val="tx2">
                  <a:lumMod val="60000"/>
                  <a:lumOff val="40000"/>
                </a:schemeClr>
              </a:buClr>
              <a:buFont typeface="Wingdings" panose="05000000000000000000" pitchFamily="2" charset="2"/>
              <a:buChar char="ü"/>
            </a:pPr>
            <a:r>
              <a:rPr lang="en-US" dirty="0" smtClean="0">
                <a:solidFill>
                  <a:schemeClr val="bg1"/>
                </a:solidFill>
                <a:latin typeface="Franklin Gothic Medium Cond" panose="020B0606030402020204" pitchFamily="34" charset="0"/>
              </a:rPr>
              <a:t>slower reaction times</a:t>
            </a:r>
          </a:p>
          <a:p>
            <a:pPr lvl="1">
              <a:buClr>
                <a:schemeClr val="tx2">
                  <a:lumMod val="60000"/>
                  <a:lumOff val="40000"/>
                </a:schemeClr>
              </a:buClr>
              <a:buFont typeface="Wingdings" panose="05000000000000000000" pitchFamily="2" charset="2"/>
              <a:buChar char="ü"/>
            </a:pPr>
            <a:r>
              <a:rPr lang="en-US" dirty="0" smtClean="0">
                <a:solidFill>
                  <a:schemeClr val="bg1"/>
                </a:solidFill>
                <a:latin typeface="Franklin Gothic Medium Cond" panose="020B0606030402020204" pitchFamily="34" charset="0"/>
              </a:rPr>
              <a:t>balance problems</a:t>
            </a:r>
          </a:p>
          <a:p>
            <a:pPr lvl="1">
              <a:buClr>
                <a:schemeClr val="tx2">
                  <a:lumMod val="60000"/>
                  <a:lumOff val="40000"/>
                </a:schemeClr>
              </a:buClr>
              <a:buFont typeface="Wingdings" panose="05000000000000000000" pitchFamily="2" charset="2"/>
              <a:buChar char="ü"/>
            </a:pPr>
            <a:r>
              <a:rPr lang="en-US" dirty="0" smtClean="0">
                <a:solidFill>
                  <a:schemeClr val="bg1"/>
                </a:solidFill>
                <a:latin typeface="Franklin Gothic Medium Cond" panose="020B0606030402020204" pitchFamily="34" charset="0"/>
              </a:rPr>
              <a:t>impaired thinking and memory</a:t>
            </a:r>
          </a:p>
          <a:p>
            <a:pPr lvl="1">
              <a:buClr>
                <a:schemeClr val="tx2">
                  <a:lumMod val="60000"/>
                  <a:lumOff val="40000"/>
                </a:schemeClr>
              </a:buClr>
              <a:buFont typeface="Wingdings" panose="05000000000000000000" pitchFamily="2" charset="2"/>
              <a:buChar char="ü"/>
            </a:pPr>
            <a:endParaRPr lang="en-US" dirty="0">
              <a:solidFill>
                <a:schemeClr val="bg1"/>
              </a:solidFill>
              <a:latin typeface="Franklin Gothic Medium Cond" panose="020B0606030402020204" pitchFamily="34" charset="0"/>
            </a:endParaRPr>
          </a:p>
          <a:p>
            <a:pPr lvl="1">
              <a:buClr>
                <a:schemeClr val="tx2">
                  <a:lumMod val="60000"/>
                  <a:lumOff val="40000"/>
                </a:schemeClr>
              </a:buClr>
              <a:buFont typeface="Wingdings" panose="05000000000000000000" pitchFamily="2" charset="2"/>
              <a:buChar char="ü"/>
            </a:pPr>
            <a:endParaRPr lang="en-US" dirty="0" smtClean="0">
              <a:solidFill>
                <a:schemeClr val="bg1"/>
              </a:solidFill>
              <a:latin typeface="Franklin Gothic Medium Cond" panose="020B0606030402020204" pitchFamily="34" charset="0"/>
            </a:endParaRPr>
          </a:p>
          <a:p>
            <a:pPr lvl="1">
              <a:buClr>
                <a:schemeClr val="tx2">
                  <a:lumMod val="60000"/>
                  <a:lumOff val="40000"/>
                </a:schemeClr>
              </a:buClr>
              <a:buFont typeface="Wingdings" panose="05000000000000000000" pitchFamily="2" charset="2"/>
              <a:buChar char="ü"/>
            </a:pPr>
            <a:endParaRPr lang="en-US" dirty="0">
              <a:solidFill>
                <a:schemeClr val="bg1"/>
              </a:solidFill>
              <a:latin typeface="Franklin Gothic Medium Cond" panose="020B0606030402020204" pitchFamily="34" charset="0"/>
            </a:endParaRPr>
          </a:p>
          <a:p>
            <a:pPr>
              <a:buClr>
                <a:schemeClr val="tx2">
                  <a:lumMod val="60000"/>
                  <a:lumOff val="40000"/>
                </a:schemeClr>
              </a:buClr>
              <a:buFont typeface="Wingdings" panose="05000000000000000000" pitchFamily="2" charset="2"/>
              <a:buChar char="ü"/>
            </a:pPr>
            <a:r>
              <a:rPr lang="en-US" sz="2800" dirty="0" smtClean="0">
                <a:solidFill>
                  <a:schemeClr val="bg1"/>
                </a:solidFill>
                <a:latin typeface="Franklin Gothic Medium Cond" panose="020B0606030402020204" pitchFamily="34" charset="0"/>
              </a:rPr>
              <a:t>Continuing to play with  concussion symptoms could hurt team’s performance and chances of winning</a:t>
            </a:r>
          </a:p>
          <a:p>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
        <p:nvSpPr>
          <p:cNvPr id="7" name="Footer Placeholder 5"/>
          <p:cNvSpPr>
            <a:spLocks noGrp="1"/>
          </p:cNvSpPr>
          <p:nvPr>
            <p:ph type="ftr" sz="quarter" idx="11"/>
          </p:nvPr>
        </p:nvSpPr>
        <p:spPr>
          <a:xfrm>
            <a:off x="581628" y="6297784"/>
            <a:ext cx="3962400" cy="482256"/>
          </a:xfrm>
        </p:spPr>
        <p:txBody>
          <a:bodyPr/>
          <a:lstStyle/>
          <a:p>
            <a:r>
              <a:rPr lang="en-US" dirty="0" smtClean="0">
                <a:solidFill>
                  <a:schemeClr val="bg1"/>
                </a:solidFill>
              </a:rPr>
              <a:t>© MomsTeam Institute, Inc. | SmartTeams project</a:t>
            </a:r>
            <a:endParaRPr lang="en-US" dirty="0">
              <a:solidFill>
                <a:schemeClr val="bg1"/>
              </a:solidFill>
            </a:endParaRPr>
          </a:p>
        </p:txBody>
      </p:sp>
      <p:pic>
        <p:nvPicPr>
          <p:cNvPr id="8" name="Picture 7" descr="Jake dropping pass.jpg"/>
          <p:cNvPicPr>
            <a:picLocks noChangeAspect="1"/>
          </p:cNvPicPr>
          <p:nvPr/>
        </p:nvPicPr>
        <p:blipFill>
          <a:blip r:embed="rId3" cstate="print"/>
          <a:stretch>
            <a:fillRect/>
          </a:stretch>
        </p:blipFill>
        <p:spPr>
          <a:xfrm>
            <a:off x="5867400" y="4288277"/>
            <a:ext cx="2531569" cy="256972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676400"/>
          </a:xfrm>
        </p:spPr>
        <p:txBody>
          <a:bodyPr>
            <a:noAutofit/>
          </a:bodyPr>
          <a:lstStyle/>
          <a:p>
            <a:r>
              <a:rPr lang="en-US" sz="3600" dirty="0" smtClean="0">
                <a:ea typeface="Calibri" pitchFamily="34" charset="0"/>
                <a:cs typeface="Times New Roman" pitchFamily="18" charset="0"/>
              </a:rPr>
              <a:t/>
            </a:r>
            <a:br>
              <a:rPr lang="en-US" sz="3600" dirty="0" smtClean="0">
                <a:ea typeface="Calibri" pitchFamily="34" charset="0"/>
                <a:cs typeface="Times New Roman" pitchFamily="18" charset="0"/>
              </a:rPr>
            </a:br>
            <a:r>
              <a:rPr lang="en-US" sz="3200" b="1" dirty="0" smtClean="0">
                <a:solidFill>
                  <a:schemeClr val="bg1"/>
                </a:solidFill>
                <a:latin typeface="Franklin Gothic Demi Cond"/>
                <a:ea typeface="Calibri" pitchFamily="34" charset="0"/>
                <a:cs typeface="Times New Roman" pitchFamily="18" charset="0"/>
              </a:rPr>
              <a:t>Delayed Concussion Symptom Reporting Hurts Athlete </a:t>
            </a:r>
            <a:r>
              <a:rPr lang="en-US" sz="3200" b="1" dirty="0" smtClean="0">
                <a:solidFill>
                  <a:schemeClr val="bg1"/>
                </a:solidFill>
                <a:latin typeface="Franklin Gothic Demi Cond"/>
                <a:ea typeface="Calibri" pitchFamily="34" charset="0"/>
                <a:cs typeface="Times New Roman" pitchFamily="18" charset="0"/>
              </a:rPr>
              <a:t>And </a:t>
            </a:r>
            <a:r>
              <a:rPr lang="en-US" sz="3200" b="1" dirty="0" smtClean="0">
                <a:solidFill>
                  <a:schemeClr val="bg1"/>
                </a:solidFill>
                <a:latin typeface="Franklin Gothic Demi Cond"/>
                <a:ea typeface="Calibri" pitchFamily="34" charset="0"/>
                <a:cs typeface="Times New Roman" pitchFamily="18" charset="0"/>
              </a:rPr>
              <a:t>Team In Future Games</a:t>
            </a:r>
            <a:r>
              <a:rPr lang="en-US" sz="3600" dirty="0" smtClean="0">
                <a:ea typeface="Calibri" pitchFamily="34" charset="0"/>
                <a:cs typeface="Times New Roman" pitchFamily="18" charset="0"/>
              </a:rPr>
              <a:t/>
            </a:r>
            <a:br>
              <a:rPr lang="en-US" sz="3600" dirty="0" smtClean="0">
                <a:ea typeface="Calibri" pitchFamily="34" charset="0"/>
                <a:cs typeface="Times New Roman" pitchFamily="18" charset="0"/>
              </a:rPr>
            </a:br>
            <a:endParaRPr lang="en-US" sz="3600" dirty="0">
              <a:solidFill>
                <a:schemeClr val="tx2"/>
              </a:solidFill>
              <a:latin typeface="Arial Black" panose="020B0A04020102020204" pitchFamily="34" charset="0"/>
            </a:endParaRPr>
          </a:p>
        </p:txBody>
      </p:sp>
      <p:sp>
        <p:nvSpPr>
          <p:cNvPr id="3" name="Content Placeholder 2"/>
          <p:cNvSpPr>
            <a:spLocks noGrp="1"/>
          </p:cNvSpPr>
          <p:nvPr>
            <p:ph idx="1"/>
          </p:nvPr>
        </p:nvSpPr>
        <p:spPr>
          <a:xfrm>
            <a:off x="304800" y="1600200"/>
            <a:ext cx="8392610" cy="4038600"/>
          </a:xfrm>
          <a:solidFill>
            <a:schemeClr val="accent1">
              <a:lumMod val="75000"/>
            </a:schemeClr>
          </a:solidFill>
        </p:spPr>
        <p:txBody>
          <a:bodyPr>
            <a:normAutofit fontScale="92500" lnSpcReduction="20000"/>
          </a:bodyPr>
          <a:lstStyle/>
          <a:p>
            <a:pPr>
              <a:buNone/>
            </a:pPr>
            <a:r>
              <a:rPr lang="en-US" dirty="0" smtClean="0"/>
              <a:t>	</a:t>
            </a:r>
            <a:r>
              <a:rPr lang="en-US" sz="2600" dirty="0" smtClean="0">
                <a:solidFill>
                  <a:schemeClr val="bg1"/>
                </a:solidFill>
                <a:latin typeface="Arial" panose="020B0604020202020204" pitchFamily="34" charset="0"/>
                <a:cs typeface="Arial" panose="020B0604020202020204" pitchFamily="34" charset="0"/>
              </a:rPr>
              <a:t>Concussed athletes who delay reporting :</a:t>
            </a:r>
          </a:p>
          <a:p>
            <a:pPr lvl="1">
              <a:buClr>
                <a:schemeClr val="tx2">
                  <a:lumMod val="60000"/>
                  <a:lumOff val="40000"/>
                </a:schemeClr>
              </a:buClr>
              <a:buFont typeface="Wingdings" pitchFamily="2" charset="2"/>
              <a:buChar char="§"/>
            </a:pPr>
            <a:r>
              <a:rPr lang="en-US" sz="2600" dirty="0" smtClean="0">
                <a:solidFill>
                  <a:schemeClr val="bg1"/>
                </a:solidFill>
                <a:latin typeface="Arial" panose="020B0604020202020204" pitchFamily="34" charset="0"/>
                <a:cs typeface="Arial" panose="020B0604020202020204" pitchFamily="34" charset="0"/>
              </a:rPr>
              <a:t>Are 8 times more likely to need 21 or more days to get medical clearance to return to contact</a:t>
            </a:r>
          </a:p>
          <a:p>
            <a:pPr lvl="1">
              <a:buClr>
                <a:schemeClr val="tx2">
                  <a:lumMod val="60000"/>
                  <a:lumOff val="40000"/>
                </a:schemeClr>
              </a:buClr>
              <a:buFont typeface="Wingdings" pitchFamily="2" charset="2"/>
              <a:buChar char="§"/>
            </a:pPr>
            <a:r>
              <a:rPr lang="en-US" sz="2600" dirty="0" smtClean="0">
                <a:solidFill>
                  <a:schemeClr val="bg1"/>
                </a:solidFill>
                <a:latin typeface="Arial" panose="020B0604020202020204" pitchFamily="34" charset="0"/>
                <a:cs typeface="Arial" panose="020B0604020202020204" pitchFamily="34" charset="0"/>
              </a:rPr>
              <a:t>Take nearly twice as long to return from injury (44 days v. 22 days)</a:t>
            </a:r>
          </a:p>
          <a:p>
            <a:pPr lvl="1">
              <a:buClr>
                <a:schemeClr val="tx2">
                  <a:lumMod val="60000"/>
                  <a:lumOff val="40000"/>
                </a:schemeClr>
              </a:buClr>
              <a:buFont typeface="Wingdings" pitchFamily="2" charset="2"/>
              <a:buChar char="§"/>
            </a:pPr>
            <a:r>
              <a:rPr lang="en-US" sz="2600" dirty="0" smtClean="0">
                <a:solidFill>
                  <a:schemeClr val="bg1"/>
                </a:solidFill>
                <a:latin typeface="Arial" panose="020B0604020202020204" pitchFamily="34" charset="0"/>
                <a:cs typeface="Arial" panose="020B0604020202020204" pitchFamily="34" charset="0"/>
              </a:rPr>
              <a:t>Perform significantly worse on tests of verbal and visual memory, processing speed, and reaction time,</a:t>
            </a:r>
          </a:p>
          <a:p>
            <a:pPr lvl="1">
              <a:buClr>
                <a:schemeClr val="tx2">
                  <a:lumMod val="60000"/>
                  <a:lumOff val="40000"/>
                </a:schemeClr>
              </a:buClr>
              <a:buFont typeface="Wingdings" pitchFamily="2" charset="2"/>
              <a:buChar char="§"/>
            </a:pPr>
            <a:r>
              <a:rPr lang="en-US" sz="2600" dirty="0" smtClean="0">
                <a:solidFill>
                  <a:schemeClr val="bg1"/>
                </a:solidFill>
                <a:latin typeface="Arial" panose="020B0604020202020204" pitchFamily="34" charset="0"/>
                <a:cs typeface="Arial" panose="020B0604020202020204" pitchFamily="34" charset="0"/>
              </a:rPr>
              <a:t>report more severe concussion symptoms at their initial and follow-up visits</a:t>
            </a:r>
            <a:endParaRPr lang="en-US" sz="2600" dirty="0" smtClean="0">
              <a:solidFill>
                <a:schemeClr val="bg1"/>
              </a:solidFill>
              <a:latin typeface="Arial" panose="020B0604020202020204" pitchFamily="34" charset="0"/>
              <a:cs typeface="Arial" panose="020B0604020202020204" pitchFamily="34" charset="0"/>
            </a:endParaRPr>
          </a:p>
          <a:p>
            <a:pPr lvl="1">
              <a:buClr>
                <a:schemeClr val="tx2">
                  <a:lumMod val="60000"/>
                  <a:lumOff val="40000"/>
                </a:schemeClr>
              </a:buClr>
              <a:buFont typeface="Wingdings" pitchFamily="2" charset="2"/>
              <a:buChar char="§"/>
            </a:pPr>
            <a:r>
              <a:rPr lang="en-US" sz="2600" dirty="0" smtClean="0">
                <a:solidFill>
                  <a:schemeClr val="bg1"/>
                </a:solidFill>
                <a:latin typeface="Arial" panose="020B0604020202020204" pitchFamily="34" charset="0"/>
                <a:cs typeface="Arial" panose="020B0604020202020204" pitchFamily="34" charset="0"/>
              </a:rPr>
              <a:t>H</a:t>
            </a:r>
            <a:r>
              <a:rPr lang="en-US" sz="2600" dirty="0" smtClean="0">
                <a:solidFill>
                  <a:schemeClr val="bg1"/>
                </a:solidFill>
                <a:latin typeface="Arial" panose="020B0604020202020204" pitchFamily="34" charset="0"/>
                <a:cs typeface="Arial" panose="020B0604020202020204" pitchFamily="34" charset="0"/>
              </a:rPr>
              <a:t>urt </a:t>
            </a:r>
            <a:r>
              <a:rPr lang="en-US" sz="2600" dirty="0" smtClean="0">
                <a:solidFill>
                  <a:schemeClr val="bg1"/>
                </a:solidFill>
                <a:latin typeface="Arial" panose="020B0604020202020204" pitchFamily="34" charset="0"/>
                <a:cs typeface="Arial" panose="020B0604020202020204" pitchFamily="34" charset="0"/>
              </a:rPr>
              <a:t>themselves and their team by </a:t>
            </a:r>
            <a:r>
              <a:rPr lang="en-US" sz="2600" b="1" dirty="0" smtClean="0">
                <a:solidFill>
                  <a:schemeClr val="bg1"/>
                </a:solidFill>
                <a:latin typeface="Arial" panose="020B0604020202020204" pitchFamily="34" charset="0"/>
                <a:cs typeface="Arial" panose="020B0604020202020204" pitchFamily="34" charset="0"/>
              </a:rPr>
              <a:t>missing </a:t>
            </a:r>
          </a:p>
          <a:p>
            <a:pPr marL="457200" lvl="1" indent="0">
              <a:buClr>
                <a:schemeClr val="tx2">
                  <a:lumMod val="60000"/>
                  <a:lumOff val="40000"/>
                </a:schemeClr>
              </a:buClr>
              <a:buNone/>
            </a:pPr>
            <a:r>
              <a:rPr lang="en-US" sz="2600" b="1" dirty="0">
                <a:solidFill>
                  <a:schemeClr val="bg1"/>
                </a:solidFill>
                <a:latin typeface="Arial" panose="020B0604020202020204" pitchFamily="34" charset="0"/>
                <a:cs typeface="Arial" panose="020B0604020202020204" pitchFamily="34" charset="0"/>
              </a:rPr>
              <a:t> </a:t>
            </a:r>
            <a:r>
              <a:rPr lang="en-US" sz="2600" b="1" dirty="0" smtClean="0">
                <a:solidFill>
                  <a:schemeClr val="bg1"/>
                </a:solidFill>
                <a:latin typeface="Arial" panose="020B0604020202020204" pitchFamily="34" charset="0"/>
                <a:cs typeface="Arial" panose="020B0604020202020204" pitchFamily="34" charset="0"/>
              </a:rPr>
              <a:t>   more  time</a:t>
            </a:r>
          </a:p>
          <a:p>
            <a:pPr lvl="1">
              <a:buNone/>
            </a:pPr>
            <a:endParaRPr lang="en-US" sz="1200" dirty="0" smtClean="0"/>
          </a:p>
          <a:p>
            <a:pPr lvl="1">
              <a:buNone/>
            </a:pPr>
            <a:endParaRPr lang="en-US" sz="1200" dirty="0" smtClean="0"/>
          </a:p>
          <a:p>
            <a:pPr lvl="1">
              <a:buNone/>
            </a:pPr>
            <a:endParaRPr lang="en-US" sz="6600" dirty="0"/>
          </a:p>
          <a:p>
            <a:pPr marL="457200" lvl="1" indent="0">
              <a:buNone/>
            </a:pPr>
            <a:endParaRPr lang="en-US" sz="3200"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53200" y="5105400"/>
            <a:ext cx="1895061" cy="153107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6096000"/>
            <a:ext cx="669373" cy="588237"/>
          </a:xfrm>
          <a:prstGeom prst="rect">
            <a:avLst/>
          </a:prstGeom>
        </p:spPr>
      </p:pic>
      <p:sp>
        <p:nvSpPr>
          <p:cNvPr id="9" name="TextBox 8"/>
          <p:cNvSpPr txBox="1"/>
          <p:nvPr/>
        </p:nvSpPr>
        <p:spPr>
          <a:xfrm>
            <a:off x="1676400" y="6248400"/>
            <a:ext cx="4114800" cy="276999"/>
          </a:xfrm>
          <a:prstGeom prst="rect">
            <a:avLst/>
          </a:prstGeom>
          <a:noFill/>
        </p:spPr>
        <p:txBody>
          <a:bodyPr wrap="square" rtlCol="0">
            <a:spAutoFit/>
          </a:bodyPr>
          <a:lstStyle/>
          <a:p>
            <a:r>
              <a:rPr lang="en-US" sz="1200" dirty="0" smtClean="0">
                <a:solidFill>
                  <a:schemeClr val="bg1"/>
                </a:solidFill>
              </a:rPr>
              <a:t>© MomsTeam Institute, Inc. | SmartTeams project</a:t>
            </a:r>
            <a:endParaRPr lang="en-US" sz="12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053" y="-351335"/>
            <a:ext cx="9376892" cy="7209335"/>
          </a:xfrm>
          <a:prstGeom prst="rect">
            <a:avLst/>
          </a:prstGeom>
        </p:spPr>
      </p:pic>
      <p:sp>
        <p:nvSpPr>
          <p:cNvPr id="5" name="Rectangle 4"/>
          <p:cNvSpPr/>
          <p:nvPr/>
        </p:nvSpPr>
        <p:spPr>
          <a:xfrm>
            <a:off x="1752601" y="3810000"/>
            <a:ext cx="7624292" cy="1754326"/>
          </a:xfrm>
          <a:prstGeom prst="rect">
            <a:avLst/>
          </a:prstGeom>
          <a:solidFill>
            <a:schemeClr val="accent1"/>
          </a:solidFill>
        </p:spPr>
        <p:txBody>
          <a:bodyPr wrap="square">
            <a:spAutoFit/>
          </a:bodyPr>
          <a:lstStyle/>
          <a:p>
            <a:pPr algn="ctr"/>
            <a:r>
              <a:rPr lang="en-US" sz="3600" dirty="0" smtClean="0">
                <a:solidFill>
                  <a:schemeClr val="bg1"/>
                </a:solidFill>
                <a:latin typeface="Franklin Gothic Demi Cond" panose="020B0706030402020204" pitchFamily="34" charset="0"/>
              </a:rPr>
              <a:t> “I </a:t>
            </a:r>
            <a:r>
              <a:rPr lang="en-US" sz="3600" dirty="0">
                <a:solidFill>
                  <a:schemeClr val="bg1"/>
                </a:solidFill>
                <a:latin typeface="Franklin Gothic Demi Cond" panose="020B0706030402020204" pitchFamily="34" charset="0"/>
              </a:rPr>
              <a:t>know I would have added </a:t>
            </a:r>
            <a:r>
              <a:rPr lang="en-US" sz="3600" dirty="0" smtClean="0">
                <a:solidFill>
                  <a:schemeClr val="bg1"/>
                </a:solidFill>
                <a:latin typeface="Franklin Gothic Demi Cond" panose="020B0706030402020204" pitchFamily="34" charset="0"/>
              </a:rPr>
              <a:t>years </a:t>
            </a:r>
            <a:r>
              <a:rPr lang="en-US" sz="3600" dirty="0" smtClean="0">
                <a:solidFill>
                  <a:schemeClr val="bg1"/>
                </a:solidFill>
                <a:latin typeface="Franklin Gothic Demi Cond" panose="020B0706030402020204" pitchFamily="34" charset="0"/>
              </a:rPr>
              <a:t>to my </a:t>
            </a:r>
            <a:r>
              <a:rPr lang="en-US" sz="3600" dirty="0" smtClean="0">
                <a:solidFill>
                  <a:schemeClr val="bg1"/>
                </a:solidFill>
                <a:latin typeface="Franklin Gothic Demi Cond" panose="020B0706030402020204" pitchFamily="34" charset="0"/>
              </a:rPr>
              <a:t>playing </a:t>
            </a:r>
            <a:r>
              <a:rPr lang="en-US" sz="3600" dirty="0">
                <a:solidFill>
                  <a:schemeClr val="bg1"/>
                </a:solidFill>
                <a:latin typeface="Franklin Gothic Demi Cond" panose="020B0706030402020204" pitchFamily="34" charset="0"/>
              </a:rPr>
              <a:t>career if only I </a:t>
            </a:r>
            <a:r>
              <a:rPr lang="en-US" sz="3600" dirty="0" smtClean="0">
                <a:solidFill>
                  <a:schemeClr val="bg1"/>
                </a:solidFill>
                <a:latin typeface="Franklin Gothic Demi Cond" panose="020B0706030402020204" pitchFamily="34" charset="0"/>
              </a:rPr>
              <a:t>reported my </a:t>
            </a:r>
            <a:r>
              <a:rPr lang="en-US" sz="3600" dirty="0">
                <a:solidFill>
                  <a:schemeClr val="bg1"/>
                </a:solidFill>
                <a:latin typeface="Franklin Gothic Demi Cond" panose="020B0706030402020204" pitchFamily="34" charset="0"/>
              </a:rPr>
              <a:t>concussions”</a:t>
            </a:r>
          </a:p>
        </p:txBody>
      </p:sp>
      <p:sp>
        <p:nvSpPr>
          <p:cNvPr id="6" name="TextBox 5"/>
          <p:cNvSpPr txBox="1"/>
          <p:nvPr/>
        </p:nvSpPr>
        <p:spPr>
          <a:xfrm>
            <a:off x="5596831" y="5854123"/>
            <a:ext cx="3585533" cy="400110"/>
          </a:xfrm>
          <a:prstGeom prst="rect">
            <a:avLst/>
          </a:prstGeom>
          <a:solidFill>
            <a:schemeClr val="accent5"/>
          </a:solidFill>
        </p:spPr>
        <p:txBody>
          <a:bodyPr wrap="square" rtlCol="0">
            <a:spAutoFit/>
          </a:bodyPr>
          <a:lstStyle/>
          <a:p>
            <a:r>
              <a:rPr lang="en-US" sz="2000" i="1" dirty="0" smtClean="0"/>
              <a:t>Hurles Scales, Former NFL Player</a:t>
            </a:r>
            <a:endParaRPr lang="en-US" sz="2000" i="1"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13</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sp>
        <p:nvSpPr>
          <p:cNvPr id="9" name="Footer Placeholder 5"/>
          <p:cNvSpPr>
            <a:spLocks noGrp="1"/>
          </p:cNvSpPr>
          <p:nvPr>
            <p:ph type="ftr" sz="quarter" idx="11"/>
          </p:nvPr>
        </p:nvSpPr>
        <p:spPr>
          <a:xfrm>
            <a:off x="762000" y="6235361"/>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spTree>
    <p:extLst>
      <p:ext uri="{BB962C8B-B14F-4D97-AF65-F5344CB8AC3E}">
        <p14:creationId xmlns:p14="http://schemas.microsoft.com/office/powerpoint/2010/main" xmlns="" val="170177040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6400"/>
          </a:xfrm>
        </p:spPr>
        <p:txBody>
          <a:bodyPr>
            <a:noAutofit/>
          </a:bodyPr>
          <a:lstStyle/>
          <a:p>
            <a:r>
              <a:rPr lang="en-US" sz="3600" dirty="0" smtClean="0">
                <a:solidFill>
                  <a:schemeClr val="bg1"/>
                </a:solidFill>
                <a:latin typeface="Franklin Gothic Demi" panose="020B0703020102020204" pitchFamily="34" charset="0"/>
                <a:ea typeface="Calibri" pitchFamily="34" charset="0"/>
                <a:cs typeface="Times New Roman" pitchFamily="18" charset="0"/>
              </a:rPr>
              <a:t/>
            </a:r>
            <a:br>
              <a:rPr lang="en-US" sz="3600" dirty="0" smtClean="0">
                <a:solidFill>
                  <a:schemeClr val="bg1"/>
                </a:solidFill>
                <a:latin typeface="Franklin Gothic Demi" panose="020B0703020102020204" pitchFamily="34" charset="0"/>
                <a:ea typeface="Calibri" pitchFamily="34" charset="0"/>
                <a:cs typeface="Times New Roman" pitchFamily="18" charset="0"/>
              </a:rPr>
            </a:br>
            <a:r>
              <a:rPr lang="en-US" sz="3600" b="1" dirty="0" smtClean="0">
                <a:solidFill>
                  <a:schemeClr val="bg1"/>
                </a:solidFill>
                <a:latin typeface="Franklin Gothic Demi" panose="020B0703020102020204" pitchFamily="34" charset="0"/>
                <a:ea typeface="Calibri" pitchFamily="34" charset="0"/>
                <a:cs typeface="Times New Roman" pitchFamily="18" charset="0"/>
              </a:rPr>
              <a:t>Immediate Concussion Symptom Reporting Helps Team And Athlete</a:t>
            </a:r>
            <a:r>
              <a:rPr lang="en-US" sz="3600" dirty="0" smtClean="0">
                <a:solidFill>
                  <a:schemeClr val="bg1"/>
                </a:solidFill>
                <a:latin typeface="Franklin Gothic Demi" panose="020B0703020102020204" pitchFamily="34" charset="0"/>
                <a:ea typeface="Calibri" pitchFamily="34" charset="0"/>
                <a:cs typeface="Times New Roman" pitchFamily="18" charset="0"/>
              </a:rPr>
              <a:t/>
            </a:r>
            <a:br>
              <a:rPr lang="en-US" sz="3600" dirty="0" smtClean="0">
                <a:solidFill>
                  <a:schemeClr val="bg1"/>
                </a:solidFill>
                <a:latin typeface="Franklin Gothic Demi" panose="020B0703020102020204" pitchFamily="34" charset="0"/>
                <a:ea typeface="Calibri" pitchFamily="34" charset="0"/>
                <a:cs typeface="Times New Roman" pitchFamily="18" charset="0"/>
              </a:rPr>
            </a:br>
            <a:endParaRPr lang="en-US" sz="3600"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57200" y="1660967"/>
            <a:ext cx="8534400" cy="3444433"/>
          </a:xfrm>
        </p:spPr>
        <p:txBody>
          <a:bodyPr>
            <a:normAutofit/>
          </a:bodyPr>
          <a:lstStyle/>
          <a:p>
            <a:pPr>
              <a:buNone/>
            </a:pPr>
            <a:r>
              <a:rPr lang="en-US" sz="2800" b="1" dirty="0" smtClean="0">
                <a:solidFill>
                  <a:schemeClr val="accent5">
                    <a:lumMod val="60000"/>
                    <a:lumOff val="40000"/>
                  </a:schemeClr>
                </a:solidFill>
                <a:latin typeface="Franklin Gothic Medium Cond" panose="020B0606030402020204" pitchFamily="34" charset="0"/>
              </a:rPr>
              <a:t>T</a:t>
            </a:r>
            <a:r>
              <a:rPr lang="en-US" sz="2600" b="1" dirty="0" smtClean="0">
                <a:solidFill>
                  <a:schemeClr val="accent5">
                    <a:lumMod val="60000"/>
                    <a:lumOff val="40000"/>
                  </a:schemeClr>
                </a:solidFill>
                <a:latin typeface="Arial" panose="020B0604020202020204" pitchFamily="34" charset="0"/>
                <a:cs typeface="Arial" panose="020B0604020202020204" pitchFamily="34" charset="0"/>
              </a:rPr>
              <a:t>eams benefit:</a:t>
            </a:r>
          </a:p>
          <a:p>
            <a:pPr>
              <a:buClr>
                <a:schemeClr val="accent5">
                  <a:lumMod val="60000"/>
                  <a:lumOff val="40000"/>
                </a:schemeClr>
              </a:buClr>
              <a:buFont typeface="Wingdings" panose="05000000000000000000" pitchFamily="2" charset="2"/>
              <a:buChar char="ü"/>
            </a:pPr>
            <a:r>
              <a:rPr lang="en-US" sz="2600" dirty="0" smtClean="0">
                <a:solidFill>
                  <a:schemeClr val="bg1"/>
                </a:solidFill>
                <a:latin typeface="Arial" panose="020B0604020202020204" pitchFamily="34" charset="0"/>
                <a:cs typeface="Arial" panose="020B0604020202020204" pitchFamily="34" charset="0"/>
              </a:rPr>
              <a:t>Ensure that injured players don’t hurt performance</a:t>
            </a:r>
          </a:p>
          <a:p>
            <a:pPr>
              <a:buClr>
                <a:schemeClr val="accent5">
                  <a:lumMod val="60000"/>
                  <a:lumOff val="40000"/>
                </a:schemeClr>
              </a:buClr>
              <a:buFont typeface="Wingdings" panose="05000000000000000000" pitchFamily="2" charset="2"/>
              <a:buChar char="ü"/>
            </a:pPr>
            <a:r>
              <a:rPr lang="en-US" sz="2600" dirty="0" smtClean="0">
                <a:solidFill>
                  <a:schemeClr val="bg1"/>
                </a:solidFill>
                <a:latin typeface="Arial" panose="020B0604020202020204" pitchFamily="34" charset="0"/>
                <a:cs typeface="Arial" panose="020B0604020202020204" pitchFamily="34" charset="0"/>
              </a:rPr>
              <a:t>Athletes return more quickly after injury</a:t>
            </a:r>
          </a:p>
          <a:p>
            <a:pPr>
              <a:buClr>
                <a:schemeClr val="accent5">
                  <a:lumMod val="60000"/>
                  <a:lumOff val="40000"/>
                </a:schemeClr>
              </a:buClr>
              <a:buNone/>
            </a:pPr>
            <a:r>
              <a:rPr lang="en-US" sz="2600" b="1" dirty="0" smtClean="0">
                <a:solidFill>
                  <a:schemeClr val="accent5">
                    <a:lumMod val="60000"/>
                    <a:lumOff val="40000"/>
                  </a:schemeClr>
                </a:solidFill>
                <a:latin typeface="Arial" panose="020B0604020202020204" pitchFamily="34" charset="0"/>
                <a:cs typeface="Arial" panose="020B0604020202020204" pitchFamily="34" charset="0"/>
              </a:rPr>
              <a:t>Athletes benefit:</a:t>
            </a:r>
          </a:p>
          <a:p>
            <a:pPr>
              <a:buClr>
                <a:schemeClr val="accent5">
                  <a:lumMod val="60000"/>
                  <a:lumOff val="40000"/>
                </a:schemeClr>
              </a:buClr>
              <a:buFont typeface="Wingdings" panose="05000000000000000000" pitchFamily="2" charset="2"/>
              <a:buChar char="ü"/>
            </a:pPr>
            <a:r>
              <a:rPr lang="en-US" sz="2600" dirty="0" smtClean="0">
                <a:solidFill>
                  <a:schemeClr val="bg1"/>
                </a:solidFill>
                <a:latin typeface="Arial" panose="020B0604020202020204" pitchFamily="34" charset="0"/>
                <a:cs typeface="Arial" panose="020B0604020202020204" pitchFamily="34" charset="0"/>
              </a:rPr>
              <a:t>Have best chance to return to sports as quickly as possible.</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739" y="6133238"/>
            <a:ext cx="669373" cy="588237"/>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0" y="4505848"/>
            <a:ext cx="2492940" cy="1850502"/>
          </a:xfrm>
          <a:prstGeom prst="rect">
            <a:avLst/>
          </a:prstGeom>
        </p:spPr>
      </p:pic>
      <p:sp>
        <p:nvSpPr>
          <p:cNvPr id="8" name="Footer Placeholder 5"/>
          <p:cNvSpPr>
            <a:spLocks noGrp="1"/>
          </p:cNvSpPr>
          <p:nvPr>
            <p:ph type="ftr" sz="quarter" idx="11"/>
          </p:nvPr>
        </p:nvSpPr>
        <p:spPr>
          <a:xfrm>
            <a:off x="775551" y="6160045"/>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65238"/>
          </a:xfrm>
        </p:spPr>
        <p:txBody>
          <a:bodyPr>
            <a:noAutofit/>
          </a:bodyPr>
          <a:lstStyle/>
          <a:p>
            <a:r>
              <a:rPr lang="en-US" sz="3600" b="1" dirty="0" smtClean="0">
                <a:solidFill>
                  <a:schemeClr val="bg1"/>
                </a:solidFill>
                <a:latin typeface="Franklin Gothic Demi" panose="020B0703020102020204" pitchFamily="34" charset="0"/>
              </a:rPr>
              <a:t> </a:t>
            </a:r>
            <a:br>
              <a:rPr lang="en-US" sz="3600" b="1" dirty="0" smtClean="0">
                <a:solidFill>
                  <a:schemeClr val="bg1"/>
                </a:solidFill>
                <a:latin typeface="Franklin Gothic Demi" panose="020B0703020102020204" pitchFamily="34" charset="0"/>
              </a:rPr>
            </a:br>
            <a:r>
              <a:rPr lang="en-US" sz="3600" b="1" dirty="0" smtClean="0">
                <a:solidFill>
                  <a:schemeClr val="bg1"/>
                </a:solidFill>
                <a:latin typeface="Franklin Gothic Demi" panose="020B0703020102020204" pitchFamily="34" charset="0"/>
              </a:rPr>
              <a:t>Four Signs Of Good Teammate</a:t>
            </a:r>
            <a:endParaRPr lang="en-US" sz="3600" b="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57200" y="1143000"/>
            <a:ext cx="8305800" cy="6553200"/>
          </a:xfrm>
        </p:spPr>
        <p:txBody>
          <a:bodyPr numCol="1">
            <a:normAutofit/>
          </a:bodyPr>
          <a:lstStyle/>
          <a:p>
            <a:pPr marL="514350" indent="-514350">
              <a:buClr>
                <a:schemeClr val="accent5">
                  <a:lumMod val="60000"/>
                  <a:lumOff val="40000"/>
                </a:schemeClr>
              </a:buClr>
              <a:buFont typeface="+mj-lt"/>
              <a:buAutoNum type="arabicPeriod"/>
            </a:pPr>
            <a:r>
              <a:rPr lang="en-US" sz="2400" b="1" dirty="0" smtClean="0">
                <a:solidFill>
                  <a:schemeClr val="bg1"/>
                </a:solidFill>
                <a:latin typeface="Arial" panose="020B0604020202020204" pitchFamily="34" charset="0"/>
                <a:cs typeface="Arial" panose="020B0604020202020204" pitchFamily="34" charset="0"/>
              </a:rPr>
              <a:t>Self-report</a:t>
            </a:r>
            <a:r>
              <a:rPr lang="en-US" sz="2400" dirty="0" smtClean="0">
                <a:solidFill>
                  <a:schemeClr val="bg1"/>
                </a:solidFill>
                <a:latin typeface="Arial" panose="020B0604020202020204" pitchFamily="34" charset="0"/>
                <a:cs typeface="Arial" panose="020B0604020202020204" pitchFamily="34" charset="0"/>
              </a:rPr>
              <a:t> concussion symptoms immediately</a:t>
            </a:r>
          </a:p>
          <a:p>
            <a:pPr marL="514350" indent="-514350">
              <a:buClr>
                <a:schemeClr val="accent5">
                  <a:lumMod val="60000"/>
                  <a:lumOff val="40000"/>
                </a:schemeClr>
              </a:buClr>
              <a:buFont typeface="+mj-lt"/>
              <a:buAutoNum type="arabicPeriod"/>
            </a:pPr>
            <a:r>
              <a:rPr lang="en-US" sz="2400" b="1" dirty="0" smtClean="0">
                <a:solidFill>
                  <a:schemeClr val="bg1"/>
                </a:solidFill>
                <a:latin typeface="Arial" panose="020B0604020202020204" pitchFamily="34" charset="0"/>
                <a:cs typeface="Arial" panose="020B0604020202020204" pitchFamily="34" charset="0"/>
              </a:rPr>
              <a:t>Watch</a:t>
            </a:r>
            <a:r>
              <a:rPr lang="en-US" sz="2400" dirty="0" smtClean="0">
                <a:solidFill>
                  <a:schemeClr val="bg1"/>
                </a:solidFill>
                <a:latin typeface="Arial" panose="020B0604020202020204" pitchFamily="34" charset="0"/>
                <a:cs typeface="Arial" panose="020B0604020202020204" pitchFamily="34" charset="0"/>
              </a:rPr>
              <a:t> for concussion signs in teammates</a:t>
            </a:r>
          </a:p>
          <a:p>
            <a:pPr marL="514350" indent="-514350">
              <a:buClr>
                <a:schemeClr val="accent5">
                  <a:lumMod val="60000"/>
                  <a:lumOff val="40000"/>
                </a:schemeClr>
              </a:buClr>
              <a:buFont typeface="+mj-lt"/>
              <a:buAutoNum type="arabicPeriod"/>
            </a:pPr>
            <a:r>
              <a:rPr lang="en-US" sz="2400" b="1" dirty="0" smtClean="0">
                <a:solidFill>
                  <a:schemeClr val="bg1"/>
                </a:solidFill>
                <a:latin typeface="Arial" panose="020B0604020202020204" pitchFamily="34" charset="0"/>
                <a:cs typeface="Arial" panose="020B0604020202020204" pitchFamily="34" charset="0"/>
              </a:rPr>
              <a:t>Encourage</a:t>
            </a:r>
            <a:r>
              <a:rPr lang="en-US" sz="2400" dirty="0" smtClean="0">
                <a:solidFill>
                  <a:schemeClr val="bg1"/>
                </a:solidFill>
                <a:latin typeface="Arial" panose="020B0604020202020204" pitchFamily="34" charset="0"/>
                <a:cs typeface="Arial" panose="020B0604020202020204" pitchFamily="34" charset="0"/>
              </a:rPr>
              <a:t> teammate with suspected concussion to report to coach or medical staff</a:t>
            </a:r>
          </a:p>
          <a:p>
            <a:pPr marL="514350" indent="-514350">
              <a:buClr>
                <a:schemeClr val="accent5">
                  <a:lumMod val="60000"/>
                  <a:lumOff val="40000"/>
                </a:schemeClr>
              </a:buClr>
              <a:buFont typeface="+mj-lt"/>
              <a:buAutoNum type="arabicPeriod"/>
            </a:pPr>
            <a:r>
              <a:rPr lang="en-US" sz="2400" b="1" dirty="0" smtClean="0">
                <a:solidFill>
                  <a:schemeClr val="bg1"/>
                </a:solidFill>
                <a:latin typeface="Arial" panose="020B0604020202020204" pitchFamily="34" charset="0"/>
                <a:cs typeface="Arial" panose="020B0604020202020204" pitchFamily="34" charset="0"/>
              </a:rPr>
              <a:t>Ask</a:t>
            </a:r>
            <a:r>
              <a:rPr lang="en-US" sz="2400" dirty="0" smtClean="0">
                <a:solidFill>
                  <a:schemeClr val="bg1"/>
                </a:solidFill>
                <a:latin typeface="Arial" panose="020B0604020202020204" pitchFamily="34" charset="0"/>
                <a:cs typeface="Arial" panose="020B0604020202020204" pitchFamily="34" charset="0"/>
              </a:rPr>
              <a:t> for teammate to be checked out if they won’t self-report</a:t>
            </a:r>
            <a:endParaRPr lang="en-US" sz="2400" dirty="0" smtClean="0">
              <a:latin typeface="Arial" panose="020B0604020202020204" pitchFamily="34" charset="0"/>
              <a:cs typeface="Arial" panose="020B0604020202020204" pitchFamily="34" charset="0"/>
            </a:endParaRPr>
          </a:p>
          <a:p>
            <a:pPr>
              <a:buClr>
                <a:schemeClr val="accent5">
                  <a:lumMod val="60000"/>
                  <a:lumOff val="40000"/>
                </a:schemeClr>
              </a:buClr>
              <a:buFont typeface="Wingdings" panose="05000000000000000000" pitchFamily="2" charset="2"/>
              <a:buChar char="ü"/>
            </a:pPr>
            <a:endParaRPr lang="en-US" sz="2800" dirty="0" smtClean="0">
              <a:solidFill>
                <a:schemeClr val="bg1"/>
              </a:solidFill>
              <a:latin typeface="Franklin Gothic Medium Cond" panose="020B0606030402020204" pitchFamily="34" charset="0"/>
            </a:endParaRPr>
          </a:p>
          <a:p>
            <a:pPr>
              <a:buClr>
                <a:schemeClr val="accent5">
                  <a:lumMod val="60000"/>
                  <a:lumOff val="40000"/>
                </a:schemeClr>
              </a:buClr>
              <a:buFont typeface="Wingdings" panose="05000000000000000000" pitchFamily="2" charset="2"/>
              <a:buChar char="ü"/>
            </a:pPr>
            <a:endParaRPr lang="en-US" sz="2800" dirty="0" smtClean="0">
              <a:solidFill>
                <a:schemeClr val="bg1"/>
              </a:solidFill>
              <a:latin typeface="Franklin Gothic Medium Cond" panose="020B0606030402020204" pitchFamily="34" charset="0"/>
            </a:endParaRPr>
          </a:p>
          <a:p>
            <a:pPr marL="0" indent="0">
              <a:buClr>
                <a:schemeClr val="tx2"/>
              </a:buClr>
              <a:buNone/>
            </a:pPr>
            <a:endParaRPr lang="en-US" sz="3000" dirty="0" smtClean="0">
              <a:latin typeface="Franklin Gothic Medium Cond" panose="020B0606030402020204" pitchFamily="34" charset="0"/>
            </a:endParaRPr>
          </a:p>
          <a:p>
            <a:pPr marL="0" indent="0">
              <a:buClr>
                <a:schemeClr val="tx2"/>
              </a:buClr>
              <a:buNone/>
            </a:pPr>
            <a:endParaRPr lang="en-US" sz="3300" b="1" dirty="0" smtClean="0">
              <a:latin typeface="Franklin Gothic Medium Cond" panose="020B0606030402020204" pitchFamily="34" charset="0"/>
            </a:endParaRP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
        <p:nvSpPr>
          <p:cNvPr id="6" name="Footer Placeholder 5"/>
          <p:cNvSpPr>
            <a:spLocks noGrp="1"/>
          </p:cNvSpPr>
          <p:nvPr>
            <p:ph type="ftr" sz="quarter" idx="11"/>
          </p:nvPr>
        </p:nvSpPr>
        <p:spPr>
          <a:xfrm>
            <a:off x="1127800" y="6244896"/>
            <a:ext cx="3550918" cy="473075"/>
          </a:xfrm>
        </p:spPr>
        <p:txBody>
          <a:bodyPr/>
          <a:lstStyle/>
          <a:p>
            <a:r>
              <a:rPr lang="en-US" dirty="0" smtClean="0"/>
              <a:t>© MomsTeam Institute, Inc. | SmartTeams Project</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994729"/>
            <a:ext cx="823000" cy="7232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38800" y="3589615"/>
            <a:ext cx="2762724" cy="276272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3000" y="-10835"/>
            <a:ext cx="10122408" cy="6050534"/>
          </a:xfrm>
          <a:prstGeom prst="rect">
            <a:avLst/>
          </a:prstGeom>
        </p:spPr>
      </p:pic>
      <p:sp>
        <p:nvSpPr>
          <p:cNvPr id="5" name="Rectangle 4"/>
          <p:cNvSpPr/>
          <p:nvPr/>
        </p:nvSpPr>
        <p:spPr>
          <a:xfrm>
            <a:off x="152400" y="4572000"/>
            <a:ext cx="7848599" cy="1631216"/>
          </a:xfrm>
          <a:prstGeom prst="rect">
            <a:avLst/>
          </a:prstGeom>
          <a:solidFill>
            <a:schemeClr val="bg1">
              <a:lumMod val="50000"/>
            </a:schemeClr>
          </a:solidFill>
        </p:spPr>
        <p:txBody>
          <a:bodyPr wrap="square">
            <a:spAutoFit/>
          </a:bodyPr>
          <a:lstStyle/>
          <a:p>
            <a:r>
              <a:rPr lang="en-US" sz="2000" b="1" dirty="0">
                <a:solidFill>
                  <a:schemeClr val="bg1"/>
                </a:solidFill>
                <a:latin typeface="Arial Black" panose="020B0A04020102020204" pitchFamily="34" charset="0"/>
              </a:rPr>
              <a:t>"I have a friend on the line. He's the center. We were at practice one day, and he seemed really out of it. So, I told coach, and he got really mad. But I know it was going to help him in the long run</a:t>
            </a:r>
            <a:r>
              <a:rPr lang="en-US" sz="2000" b="1" dirty="0" smtClean="0">
                <a:solidFill>
                  <a:schemeClr val="bg1"/>
                </a:solidFill>
                <a:latin typeface="Arial Black" panose="020B0A04020102020204" pitchFamily="34" charset="0"/>
              </a:rPr>
              <a:t>.“</a:t>
            </a:r>
          </a:p>
          <a:p>
            <a:r>
              <a:rPr lang="en-US" sz="2000" b="1" dirty="0">
                <a:solidFill>
                  <a:schemeClr val="bg1"/>
                </a:solidFill>
                <a:latin typeface="Arial Black" panose="020B0A04020102020204" pitchFamily="34" charset="0"/>
              </a:rPr>
              <a:t> </a:t>
            </a:r>
            <a:r>
              <a:rPr lang="en-US" sz="2000" b="1" dirty="0" smtClean="0">
                <a:solidFill>
                  <a:schemeClr val="bg1"/>
                </a:solidFill>
                <a:latin typeface="Arial Black" panose="020B0A04020102020204" pitchFamily="34" charset="0"/>
              </a:rPr>
              <a:t>                                                     - </a:t>
            </a:r>
            <a:r>
              <a:rPr lang="en-US" sz="2000" dirty="0" smtClean="0">
                <a:latin typeface="Aharoni" panose="02010803020104030203" pitchFamily="2" charset="-79"/>
                <a:cs typeface="Aharoni" panose="02010803020104030203" pitchFamily="2" charset="-79"/>
              </a:rPr>
              <a:t>TT</a:t>
            </a:r>
            <a:r>
              <a:rPr lang="en-US" sz="2000" dirty="0" smtClean="0">
                <a:solidFill>
                  <a:schemeClr val="bg1"/>
                </a:solidFill>
                <a:latin typeface="Aharoni" panose="02010803020104030203" pitchFamily="2" charset="-79"/>
                <a:cs typeface="Aharoni" panose="02010803020104030203" pitchFamily="2" charset="-79"/>
              </a:rPr>
              <a:t>T</a:t>
            </a:r>
            <a:endParaRPr lang="en-US" sz="2000" dirty="0">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a:p>
        </p:txBody>
      </p:sp>
      <p:sp>
        <p:nvSpPr>
          <p:cNvPr id="7" name="Footer Placeholder 5"/>
          <p:cNvSpPr>
            <a:spLocks noGrp="1"/>
          </p:cNvSpPr>
          <p:nvPr>
            <p:ph type="ftr" sz="quarter" idx="11"/>
          </p:nvPr>
        </p:nvSpPr>
        <p:spPr>
          <a:xfrm>
            <a:off x="152400" y="6480347"/>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spTree>
    <p:extLst>
      <p:ext uri="{BB962C8B-B14F-4D97-AF65-F5344CB8AC3E}">
        <p14:creationId xmlns:p14="http://schemas.microsoft.com/office/powerpoint/2010/main" xmlns="" val="148416592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65238"/>
          </a:xfrm>
        </p:spPr>
        <p:txBody>
          <a:bodyPr>
            <a:noAutofit/>
          </a:bodyPr>
          <a:lstStyle/>
          <a:p>
            <a:r>
              <a:rPr lang="en-US" sz="3600" b="1" dirty="0" smtClean="0">
                <a:solidFill>
                  <a:schemeClr val="bg1"/>
                </a:solidFill>
                <a:latin typeface="Franklin Gothic Demi" panose="020B0703020102020204" pitchFamily="34" charset="0"/>
              </a:rPr>
              <a:t> </a:t>
            </a:r>
            <a:br>
              <a:rPr lang="en-US" sz="3600" b="1" dirty="0" smtClean="0">
                <a:solidFill>
                  <a:schemeClr val="bg1"/>
                </a:solidFill>
                <a:latin typeface="Franklin Gothic Demi" panose="020B0703020102020204" pitchFamily="34" charset="0"/>
              </a:rPr>
            </a:br>
            <a:r>
              <a:rPr lang="en-US" sz="3600" b="1" dirty="0" smtClean="0">
                <a:solidFill>
                  <a:schemeClr val="bg1"/>
                </a:solidFill>
                <a:latin typeface="Franklin Gothic Demi" panose="020B0703020102020204" pitchFamily="34" charset="0"/>
              </a:rPr>
              <a:t>Coach’s Concussion Pledge</a:t>
            </a:r>
            <a:endParaRPr lang="en-US" sz="3600" b="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57200" y="1143000"/>
            <a:ext cx="8305800" cy="6553200"/>
          </a:xfrm>
        </p:spPr>
        <p:txBody>
          <a:bodyPr numCol="1">
            <a:normAutofit/>
          </a:bodyPr>
          <a:lstStyle/>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Help athletes feel comfortable reporting</a:t>
            </a:r>
            <a:r>
              <a:rPr lang="en-US" sz="2400" dirty="0" smtClean="0">
                <a:solidFill>
                  <a:schemeClr val="bg1"/>
                </a:solidFill>
                <a:latin typeface="Arial" panose="020B0604020202020204" pitchFamily="34" charset="0"/>
                <a:cs typeface="Arial" panose="020B0604020202020204" pitchFamily="34" charset="0"/>
              </a:rPr>
              <a:t> </a:t>
            </a:r>
            <a:r>
              <a:rPr lang="en-US" sz="2400" b="1" dirty="0" smtClean="0">
                <a:solidFill>
                  <a:schemeClr val="bg1"/>
                </a:solidFill>
                <a:latin typeface="Arial" panose="020B0604020202020204" pitchFamily="34" charset="0"/>
                <a:cs typeface="Arial" panose="020B0604020202020204" pitchFamily="34" charset="0"/>
              </a:rPr>
              <a:t>concussion symptoms (own and teammates)</a:t>
            </a:r>
            <a:endParaRPr lang="en-US" sz="2400" dirty="0" smtClean="0">
              <a:solidFill>
                <a:schemeClr val="bg1"/>
              </a:solidFill>
              <a:latin typeface="Arial" panose="020B0604020202020204" pitchFamily="34" charset="0"/>
              <a:cs typeface="Arial" panose="020B0604020202020204" pitchFamily="34" charset="0"/>
            </a:endParaRP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Stress athletes’ responsibility to report symptoms (own and teammates)</a:t>
            </a: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Reinforce positive concussion reporting messages during season</a:t>
            </a: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Create and maintain open dialog with players about concussion safety</a:t>
            </a:r>
            <a:endParaRPr lang="en-US" sz="2400" dirty="0" smtClean="0">
              <a:solidFill>
                <a:schemeClr val="bg1"/>
              </a:solidFill>
              <a:latin typeface="Arial" panose="020B0604020202020204" pitchFamily="34" charset="0"/>
              <a:cs typeface="Arial" panose="020B0604020202020204" pitchFamily="34" charset="0"/>
            </a:endParaRPr>
          </a:p>
          <a:p>
            <a:pPr>
              <a:buClr>
                <a:schemeClr val="accent5">
                  <a:lumMod val="60000"/>
                  <a:lumOff val="40000"/>
                </a:schemeClr>
              </a:buClr>
              <a:buFont typeface="Wingdings" panose="05000000000000000000" pitchFamily="2" charset="2"/>
              <a:buChar char="ü"/>
            </a:pPr>
            <a:endParaRPr lang="en-US" sz="2800" dirty="0" smtClean="0">
              <a:solidFill>
                <a:schemeClr val="bg1"/>
              </a:solidFill>
              <a:latin typeface="Franklin Gothic Medium Cond" panose="020B0606030402020204" pitchFamily="34" charset="0"/>
            </a:endParaRPr>
          </a:p>
          <a:p>
            <a:pPr marL="0" indent="0">
              <a:buClr>
                <a:schemeClr val="tx2"/>
              </a:buClr>
              <a:buNone/>
            </a:pPr>
            <a:endParaRPr lang="en-US" sz="3000" dirty="0" smtClean="0">
              <a:latin typeface="Franklin Gothic Medium Cond" panose="020B0606030402020204" pitchFamily="34" charset="0"/>
            </a:endParaRPr>
          </a:p>
          <a:p>
            <a:pPr marL="0" indent="0">
              <a:buClr>
                <a:schemeClr val="tx2"/>
              </a:buClr>
              <a:buNone/>
            </a:pPr>
            <a:endParaRPr lang="en-US" sz="3300" b="1" dirty="0" smtClean="0">
              <a:latin typeface="Franklin Gothic Medium Cond" panose="020B0606030402020204" pitchFamily="34" charset="0"/>
            </a:endParaRP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
        <p:nvSpPr>
          <p:cNvPr id="6" name="Footer Placeholder 5"/>
          <p:cNvSpPr>
            <a:spLocks noGrp="1"/>
          </p:cNvSpPr>
          <p:nvPr>
            <p:ph type="ftr" sz="quarter" idx="11"/>
          </p:nvPr>
        </p:nvSpPr>
        <p:spPr>
          <a:xfrm>
            <a:off x="1127800" y="6244896"/>
            <a:ext cx="3550918" cy="473075"/>
          </a:xfrm>
        </p:spPr>
        <p:txBody>
          <a:bodyPr/>
          <a:lstStyle/>
          <a:p>
            <a:r>
              <a:rPr lang="en-US" dirty="0" smtClean="0"/>
              <a:t>© MomsTeam Institute, Inc. | SmartTeams Project</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994729"/>
            <a:ext cx="823000" cy="72324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08653" y="4165154"/>
            <a:ext cx="2230293" cy="223029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65238"/>
          </a:xfrm>
        </p:spPr>
        <p:txBody>
          <a:bodyPr>
            <a:noAutofit/>
          </a:bodyPr>
          <a:lstStyle/>
          <a:p>
            <a:r>
              <a:rPr lang="en-US" sz="3600" b="1" dirty="0" smtClean="0">
                <a:solidFill>
                  <a:schemeClr val="bg1"/>
                </a:solidFill>
                <a:latin typeface="Franklin Gothic Demi" panose="020B0703020102020204" pitchFamily="34" charset="0"/>
              </a:rPr>
              <a:t> </a:t>
            </a:r>
            <a:br>
              <a:rPr lang="en-US" sz="3600" b="1" dirty="0" smtClean="0">
                <a:solidFill>
                  <a:schemeClr val="bg1"/>
                </a:solidFill>
                <a:latin typeface="Franklin Gothic Demi" panose="020B0703020102020204" pitchFamily="34" charset="0"/>
              </a:rPr>
            </a:br>
            <a:r>
              <a:rPr lang="en-US" sz="3600" b="1" dirty="0" smtClean="0">
                <a:solidFill>
                  <a:schemeClr val="bg1"/>
                </a:solidFill>
                <a:latin typeface="Franklin Gothic Demi" panose="020B0703020102020204" pitchFamily="34" charset="0"/>
              </a:rPr>
              <a:t>Athlete’s Concussion Pledge</a:t>
            </a:r>
            <a:endParaRPr lang="en-US" sz="3600" b="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525818" y="1371600"/>
            <a:ext cx="8305800" cy="6705600"/>
          </a:xfrm>
        </p:spPr>
        <p:txBody>
          <a:bodyPr numCol="1">
            <a:normAutofit/>
          </a:bodyPr>
          <a:lstStyle/>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All concussions are brain injuries which athlete has responsibility to report</a:t>
            </a:r>
            <a:endParaRPr lang="en-US" sz="2400" dirty="0" smtClean="0">
              <a:solidFill>
                <a:schemeClr val="bg1"/>
              </a:solidFill>
              <a:latin typeface="Arial" panose="020B0604020202020204" pitchFamily="34" charset="0"/>
              <a:cs typeface="Arial" panose="020B0604020202020204" pitchFamily="34" charset="0"/>
            </a:endParaRP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Own health and safety and that of teammates always more important than winning</a:t>
            </a: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Will report concussion symptoms to help team win that game and future games</a:t>
            </a:r>
          </a:p>
          <a:p>
            <a:pPr marL="514350" indent="-514350">
              <a:buClr>
                <a:schemeClr val="accent5">
                  <a:lumMod val="60000"/>
                  <a:lumOff val="40000"/>
                </a:schemeClr>
              </a:buClr>
              <a:buFont typeface="Wingdings" pitchFamily="2" charset="2"/>
              <a:buChar char="ü"/>
            </a:pPr>
            <a:endParaRPr lang="en-US" sz="2800" b="1" dirty="0" smtClean="0">
              <a:solidFill>
                <a:schemeClr val="bg1"/>
              </a:solidFill>
              <a:latin typeface="Franklin Gothic Medium Cond" panose="020B0606030402020204" pitchFamily="34" charset="0"/>
            </a:endParaRPr>
          </a:p>
          <a:p>
            <a:pPr marL="0" indent="0">
              <a:buClr>
                <a:schemeClr val="tx2"/>
              </a:buClr>
              <a:buNone/>
            </a:pPr>
            <a:endParaRPr lang="en-US" sz="3000" dirty="0" smtClean="0">
              <a:latin typeface="Franklin Gothic Medium Cond" panose="020B0606030402020204" pitchFamily="34" charset="0"/>
            </a:endParaRPr>
          </a:p>
          <a:p>
            <a:pPr marL="0" indent="0">
              <a:buClr>
                <a:schemeClr val="tx2"/>
              </a:buClr>
              <a:buNone/>
            </a:pPr>
            <a:endParaRPr lang="en-US" sz="3300" b="1" dirty="0" smtClean="0">
              <a:latin typeface="Franklin Gothic Medium Cond" panose="020B0606030402020204" pitchFamily="34" charset="0"/>
            </a:endParaRP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sp>
        <p:nvSpPr>
          <p:cNvPr id="6" name="Footer Placeholder 5"/>
          <p:cNvSpPr>
            <a:spLocks noGrp="1"/>
          </p:cNvSpPr>
          <p:nvPr>
            <p:ph type="ftr" sz="quarter" idx="11"/>
          </p:nvPr>
        </p:nvSpPr>
        <p:spPr>
          <a:xfrm>
            <a:off x="1127800" y="6244896"/>
            <a:ext cx="3550918" cy="473075"/>
          </a:xfrm>
        </p:spPr>
        <p:txBody>
          <a:bodyPr/>
          <a:lstStyle/>
          <a:p>
            <a:r>
              <a:rPr lang="en-US" dirty="0" smtClean="0"/>
              <a:t>© MomsTeam Institute, Inc. | SmartTeams Project</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994729"/>
            <a:ext cx="823000" cy="72324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54059" y="3613150"/>
            <a:ext cx="2743200" cy="2743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65238"/>
          </a:xfrm>
        </p:spPr>
        <p:txBody>
          <a:bodyPr>
            <a:noAutofit/>
          </a:bodyPr>
          <a:lstStyle/>
          <a:p>
            <a:r>
              <a:rPr lang="en-US" sz="3600" b="1" dirty="0" smtClean="0">
                <a:solidFill>
                  <a:schemeClr val="bg1"/>
                </a:solidFill>
                <a:latin typeface="Franklin Gothic Demi" panose="020B0703020102020204" pitchFamily="34" charset="0"/>
              </a:rPr>
              <a:t> </a:t>
            </a:r>
            <a:br>
              <a:rPr lang="en-US" sz="3600" b="1" dirty="0" smtClean="0">
                <a:solidFill>
                  <a:schemeClr val="bg1"/>
                </a:solidFill>
                <a:latin typeface="Franklin Gothic Demi" panose="020B0703020102020204" pitchFamily="34" charset="0"/>
              </a:rPr>
            </a:br>
            <a:r>
              <a:rPr lang="en-US" sz="3600" b="1" dirty="0" smtClean="0">
                <a:solidFill>
                  <a:schemeClr val="bg1"/>
                </a:solidFill>
                <a:latin typeface="Franklin Gothic Demi" panose="020B0703020102020204" pitchFamily="34" charset="0"/>
              </a:rPr>
              <a:t>Parent’s Concussion Pledge</a:t>
            </a:r>
            <a:endParaRPr lang="en-US" sz="3600" b="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57200" y="1143000"/>
            <a:ext cx="8305800" cy="6553200"/>
          </a:xfrm>
        </p:spPr>
        <p:txBody>
          <a:bodyPr numCol="1">
            <a:normAutofit/>
          </a:bodyPr>
          <a:lstStyle/>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Stress to athlete that immediate symptom reporting in both their best interests and their team’s</a:t>
            </a:r>
            <a:endParaRPr lang="en-US" sz="2400" dirty="0" smtClean="0">
              <a:solidFill>
                <a:schemeClr val="bg1"/>
              </a:solidFill>
              <a:latin typeface="Arial" panose="020B0604020202020204" pitchFamily="34" charset="0"/>
              <a:cs typeface="Arial" panose="020B0604020202020204" pitchFamily="34" charset="0"/>
            </a:endParaRP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Watch for delayed concussion symptoms or signs of more serious brain injury</a:t>
            </a: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Avoid putting pressure on child to continue playing after hard hit to head</a:t>
            </a:r>
          </a:p>
          <a:p>
            <a:pPr marL="514350" indent="-514350">
              <a:buClr>
                <a:schemeClr val="accent5">
                  <a:lumMod val="60000"/>
                  <a:lumOff val="40000"/>
                </a:schemeClr>
              </a:buClr>
              <a:buFont typeface="Wingdings" pitchFamily="2" charset="2"/>
              <a:buChar char="ü"/>
            </a:pPr>
            <a:r>
              <a:rPr lang="en-US" sz="2400" b="1" dirty="0" smtClean="0">
                <a:solidFill>
                  <a:schemeClr val="bg1"/>
                </a:solidFill>
                <a:latin typeface="Arial" panose="020B0604020202020204" pitchFamily="34" charset="0"/>
                <a:cs typeface="Arial" panose="020B0604020202020204" pitchFamily="34" charset="0"/>
              </a:rPr>
              <a:t>Not pressure coach or doctor to return child to play before brain fully healed</a:t>
            </a:r>
          </a:p>
          <a:p>
            <a:pPr>
              <a:buClr>
                <a:schemeClr val="accent5">
                  <a:lumMod val="60000"/>
                  <a:lumOff val="40000"/>
                </a:schemeClr>
              </a:buClr>
              <a:buFont typeface="Wingdings" panose="05000000000000000000" pitchFamily="2" charset="2"/>
              <a:buChar char="ü"/>
            </a:pPr>
            <a:endParaRPr lang="en-US" sz="2800" dirty="0" smtClean="0">
              <a:solidFill>
                <a:schemeClr val="bg1"/>
              </a:solidFill>
              <a:latin typeface="Franklin Gothic Medium Cond" panose="020B0606030402020204" pitchFamily="34" charset="0"/>
            </a:endParaRPr>
          </a:p>
          <a:p>
            <a:pPr marL="0" indent="0">
              <a:buClr>
                <a:schemeClr val="tx2"/>
              </a:buClr>
              <a:buNone/>
            </a:pPr>
            <a:endParaRPr lang="en-US" sz="3000" dirty="0" smtClean="0">
              <a:latin typeface="Franklin Gothic Medium Cond" panose="020B0606030402020204" pitchFamily="34" charset="0"/>
            </a:endParaRPr>
          </a:p>
          <a:p>
            <a:pPr marL="0" indent="0">
              <a:buClr>
                <a:schemeClr val="tx2"/>
              </a:buClr>
              <a:buNone/>
            </a:pPr>
            <a:endParaRPr lang="en-US" sz="3300" b="1" dirty="0" smtClean="0">
              <a:latin typeface="Franklin Gothic Medium Cond" panose="020B0606030402020204" pitchFamily="34" charset="0"/>
            </a:endParaRPr>
          </a:p>
          <a:p>
            <a:pPr marL="0"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
        <p:nvSpPr>
          <p:cNvPr id="6" name="Footer Placeholder 5"/>
          <p:cNvSpPr>
            <a:spLocks noGrp="1"/>
          </p:cNvSpPr>
          <p:nvPr>
            <p:ph type="ftr" sz="quarter" idx="11"/>
          </p:nvPr>
        </p:nvSpPr>
        <p:spPr>
          <a:xfrm>
            <a:off x="1127800" y="6244896"/>
            <a:ext cx="3550918" cy="473075"/>
          </a:xfrm>
        </p:spPr>
        <p:txBody>
          <a:bodyPr/>
          <a:lstStyle/>
          <a:p>
            <a:r>
              <a:rPr lang="en-US" dirty="0" smtClean="0"/>
              <a:t>© MomsTeam Institute, Inc. | SmartTeams Project</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994729"/>
            <a:ext cx="823000" cy="72324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72200" y="4224181"/>
            <a:ext cx="1949607" cy="194960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artisticWatercolorSponge/>
                    </a14:imgEffect>
                  </a14:imgLayer>
                </a14:imgProps>
              </a:ext>
              <a:ext uri="{28A0092B-C50C-407E-A947-70E740481C1C}">
                <a14:useLocalDpi xmlns:a14="http://schemas.microsoft.com/office/drawing/2010/main" xmlns="" val="0"/>
              </a:ext>
            </a:extLst>
          </a:blip>
          <a:stretch>
            <a:fillRect/>
          </a:stretch>
        </p:blipFill>
        <p:spPr>
          <a:xfrm>
            <a:off x="0" y="7482"/>
            <a:ext cx="9340221" cy="6850518"/>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
        <p:nvSpPr>
          <p:cNvPr id="7" name="Rectangle 6"/>
          <p:cNvSpPr/>
          <p:nvPr/>
        </p:nvSpPr>
        <p:spPr>
          <a:xfrm>
            <a:off x="914400" y="0"/>
            <a:ext cx="7969426" cy="1569660"/>
          </a:xfrm>
          <a:prstGeom prst="rect">
            <a:avLst/>
          </a:prstGeom>
        </p:spPr>
        <p:txBody>
          <a:bodyPr wrap="none">
            <a:spAutoFit/>
          </a:bodyPr>
          <a:lstStyle/>
          <a:p>
            <a:pPr algn="ctr"/>
            <a:r>
              <a:rPr lang="en-US" sz="4800" b="1" dirty="0">
                <a:solidFill>
                  <a:schemeClr val="bg1"/>
                </a:solidFill>
                <a:latin typeface="Franklin Gothic Demi" panose="020B0703020102020204" pitchFamily="34" charset="0"/>
              </a:rPr>
              <a:t>Why </a:t>
            </a:r>
            <a:r>
              <a:rPr lang="en-US" sz="4800" b="1" dirty="0" smtClean="0">
                <a:solidFill>
                  <a:schemeClr val="bg1"/>
                </a:solidFill>
                <a:latin typeface="Franklin Gothic Demi" panose="020B0703020102020204" pitchFamily="34" charset="0"/>
              </a:rPr>
              <a:t>Do Athletes </a:t>
            </a:r>
          </a:p>
          <a:p>
            <a:pPr algn="ctr"/>
            <a:r>
              <a:rPr lang="en-US" sz="4800" b="1" dirty="0" smtClean="0">
                <a:solidFill>
                  <a:schemeClr val="bg1"/>
                </a:solidFill>
                <a:latin typeface="Franklin Gothic Demi" panose="020B0703020102020204" pitchFamily="34" charset="0"/>
              </a:rPr>
              <a:t>Hide </a:t>
            </a:r>
            <a:r>
              <a:rPr lang="en-US" sz="4800" b="1" dirty="0">
                <a:solidFill>
                  <a:schemeClr val="bg1"/>
                </a:solidFill>
                <a:latin typeface="Franklin Gothic Demi" panose="020B0703020102020204" pitchFamily="34" charset="0"/>
              </a:rPr>
              <a:t>Concussion </a:t>
            </a:r>
            <a:r>
              <a:rPr lang="en-US" sz="4800" b="1" dirty="0" smtClean="0">
                <a:solidFill>
                  <a:schemeClr val="bg1"/>
                </a:solidFill>
                <a:latin typeface="Franklin Gothic Demi" panose="020B0703020102020204" pitchFamily="34" charset="0"/>
              </a:rPr>
              <a:t>Symptoms</a:t>
            </a:r>
            <a:r>
              <a:rPr lang="en-US" sz="4800" b="1" dirty="0" smtClean="0">
                <a:solidFill>
                  <a:schemeClr val="bg1">
                    <a:lumMod val="75000"/>
                  </a:schemeClr>
                </a:solidFill>
                <a:latin typeface="Franklin Gothic Demi" panose="020B0703020102020204" pitchFamily="34" charset="0"/>
              </a:rPr>
              <a:t>?</a:t>
            </a:r>
            <a:endParaRPr lang="en-US" sz="4800" dirty="0">
              <a:solidFill>
                <a:schemeClr val="bg1">
                  <a:lumMod val="75000"/>
                </a:schemeClr>
              </a:solidFill>
            </a:endParaRPr>
          </a:p>
        </p:txBody>
      </p:sp>
      <p:sp>
        <p:nvSpPr>
          <p:cNvPr id="9" name="Footer Placeholder 5"/>
          <p:cNvSpPr>
            <a:spLocks noGrp="1"/>
          </p:cNvSpPr>
          <p:nvPr>
            <p:ph type="ftr" sz="quarter" idx="11"/>
          </p:nvPr>
        </p:nvSpPr>
        <p:spPr>
          <a:xfrm>
            <a:off x="850016" y="6268156"/>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spTree>
    <p:extLst>
      <p:ext uri="{BB962C8B-B14F-4D97-AF65-F5344CB8AC3E}">
        <p14:creationId xmlns:p14="http://schemas.microsoft.com/office/powerpoint/2010/main" xmlns="" val="3000969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534400" cy="5105400"/>
          </a:xfrm>
        </p:spPr>
        <p:txBody>
          <a:bodyPr>
            <a:noAutofit/>
          </a:bodyPr>
          <a:lstStyle/>
          <a:p>
            <a:r>
              <a:rPr lang="en-US" sz="4000" b="1" dirty="0" smtClean="0">
                <a:solidFill>
                  <a:schemeClr val="bg1"/>
                </a:solidFill>
                <a:latin typeface="Franklin Gothic Demi" panose="020B0703020102020204" pitchFamily="34" charset="0"/>
              </a:rPr>
              <a:t>We Can Be Concussion </a:t>
            </a:r>
            <a:r>
              <a:rPr lang="en-US" sz="4000" b="1" dirty="0" smtClean="0">
                <a:solidFill>
                  <a:schemeClr val="bg1"/>
                </a:solidFill>
                <a:latin typeface="Franklin Gothic Demi" panose="020B0703020102020204" pitchFamily="34" charset="0"/>
              </a:rPr>
              <a:t>Smart And </a:t>
            </a:r>
            <a:r>
              <a:rPr lang="en-US" sz="4000" b="1" dirty="0" smtClean="0">
                <a:solidFill>
                  <a:schemeClr val="bg1"/>
                </a:solidFill>
                <a:latin typeface="Franklin Gothic Demi" panose="020B0703020102020204" pitchFamily="34" charset="0"/>
              </a:rPr>
              <a:t>Win  </a:t>
            </a:r>
            <a:r>
              <a:rPr lang="en-US" sz="4000" b="1" dirty="0" smtClean="0">
                <a:solidFill>
                  <a:schemeClr val="bg1"/>
                </a:solidFill>
                <a:latin typeface="Franklin Gothic Demi" panose="020B0703020102020204" pitchFamily="34" charset="0"/>
              </a:rPr>
              <a:t>Too</a:t>
            </a:r>
            <a:r>
              <a:rPr lang="en-US" sz="4000" b="1" dirty="0" smtClean="0">
                <a:solidFill>
                  <a:schemeClr val="bg1"/>
                </a:solidFill>
                <a:latin typeface="Franklin Gothic Demi" panose="020B0703020102020204" pitchFamily="34" charset="0"/>
              </a:rPr>
              <a:t>!</a:t>
            </a:r>
            <a:endParaRPr lang="en-US" sz="4000" b="1" dirty="0">
              <a:solidFill>
                <a:schemeClr val="bg1"/>
              </a:solidFill>
              <a:latin typeface="Franklin Gothic Demi" panose="020B07030201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
        <p:nvSpPr>
          <p:cNvPr id="6" name="Footer Placeholder 5"/>
          <p:cNvSpPr>
            <a:spLocks noGrp="1"/>
          </p:cNvSpPr>
          <p:nvPr>
            <p:ph type="ftr" sz="quarter" idx="11"/>
          </p:nvPr>
        </p:nvSpPr>
        <p:spPr>
          <a:xfrm>
            <a:off x="676830" y="6356350"/>
            <a:ext cx="3429000" cy="499164"/>
          </a:xfrm>
        </p:spPr>
        <p:txBody>
          <a:bodyPr/>
          <a:lstStyle/>
          <a:p>
            <a:r>
              <a:rPr lang="en-US" dirty="0" smtClean="0"/>
              <a:t>© MomsTeam Institute, Inc. | SmartTeams project</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995" y="6221303"/>
            <a:ext cx="629055" cy="5509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43200" y="2667000"/>
            <a:ext cx="3344000" cy="3505200"/>
          </a:xfrm>
          <a:prstGeom prst="rect">
            <a:avLst/>
          </a:prstGeom>
          <a:effectLst>
            <a:outerShdw dist="50800" dir="5400000" algn="ctr" rotWithShape="0">
              <a:schemeClr val="bg1">
                <a:lumMod val="50000"/>
                <a:alpha val="0"/>
              </a:scheme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353537"/>
            <a:ext cx="8229600" cy="4648200"/>
          </a:xfrm>
        </p:spPr>
        <p:txBody>
          <a:bodyPr>
            <a:normAutofit/>
          </a:bodyPr>
          <a:lstStyle/>
          <a:p>
            <a:pPr algn="ctr">
              <a:buNone/>
            </a:pPr>
            <a:r>
              <a:rPr lang="en-US" sz="2000" b="1" dirty="0" smtClean="0">
                <a:solidFill>
                  <a:schemeClr val="bg1"/>
                </a:solidFill>
                <a:latin typeface="Arial" panose="020B0604020202020204" pitchFamily="34" charset="0"/>
                <a:cs typeface="Arial" panose="020B0604020202020204" pitchFamily="34" charset="0"/>
              </a:rPr>
              <a:t>Brooke de Lench</a:t>
            </a:r>
          </a:p>
          <a:p>
            <a:pPr algn="ctr">
              <a:buNone/>
            </a:pPr>
            <a:r>
              <a:rPr lang="en-US" sz="2000" dirty="0" smtClean="0">
                <a:solidFill>
                  <a:schemeClr val="bg1"/>
                </a:solidFill>
                <a:latin typeface="Arial" panose="020B0604020202020204" pitchFamily="34" charset="0"/>
                <a:cs typeface="Arial" panose="020B0604020202020204" pitchFamily="34" charset="0"/>
              </a:rPr>
              <a:t>Executive Director</a:t>
            </a:r>
          </a:p>
          <a:p>
            <a:pPr algn="ctr">
              <a:buNone/>
            </a:pPr>
            <a:r>
              <a:rPr lang="en-US" sz="2000" dirty="0" smtClean="0">
                <a:solidFill>
                  <a:schemeClr val="bg1"/>
                </a:solidFill>
                <a:latin typeface="Arial" panose="020B0604020202020204" pitchFamily="34" charset="0"/>
                <a:cs typeface="Arial" panose="020B0604020202020204" pitchFamily="34" charset="0"/>
              </a:rPr>
              <a:t>MomsTEAM Institute, Inc.</a:t>
            </a:r>
          </a:p>
          <a:p>
            <a:pPr algn="ctr">
              <a:buNone/>
            </a:pPr>
            <a:r>
              <a:rPr lang="en-US" sz="2000" dirty="0" smtClean="0">
                <a:latin typeface="Arial" panose="020B0604020202020204" pitchFamily="34" charset="0"/>
                <a:cs typeface="Arial" panose="020B0604020202020204" pitchFamily="34" charset="0"/>
                <a:hlinkClick r:id="rId2"/>
              </a:rPr>
              <a:t>delench@MomsTeam.com</a:t>
            </a:r>
            <a:endParaRPr lang="en-US" sz="2000" dirty="0" smtClean="0">
              <a:latin typeface="Arial" panose="020B0604020202020204" pitchFamily="34" charset="0"/>
              <a:cs typeface="Arial" panose="020B0604020202020204" pitchFamily="34" charset="0"/>
            </a:endParaRPr>
          </a:p>
          <a:p>
            <a:pPr algn="ctr">
              <a:buNone/>
            </a:pPr>
            <a:endParaRPr lang="en-US" sz="2000" dirty="0" smtClean="0">
              <a:latin typeface="Arial" panose="020B0604020202020204" pitchFamily="34" charset="0"/>
              <a:cs typeface="Arial" panose="020B0604020202020204" pitchFamily="34" charset="0"/>
            </a:endParaRPr>
          </a:p>
          <a:p>
            <a:pPr algn="ctr">
              <a:buNone/>
            </a:pPr>
            <a:r>
              <a:rPr lang="en-US" sz="2000" b="1" dirty="0" smtClean="0">
                <a:solidFill>
                  <a:schemeClr val="bg1"/>
                </a:solidFill>
                <a:latin typeface="Arial" panose="020B0604020202020204" pitchFamily="34" charset="0"/>
                <a:cs typeface="Arial" panose="020B0604020202020204" pitchFamily="34" charset="0"/>
              </a:rPr>
              <a:t>Lindsey Barton Straus, JD</a:t>
            </a:r>
          </a:p>
          <a:p>
            <a:pPr algn="ctr">
              <a:buNone/>
            </a:pPr>
            <a:r>
              <a:rPr lang="en-US" sz="2000" dirty="0" smtClean="0">
                <a:solidFill>
                  <a:schemeClr val="bg1"/>
                </a:solidFill>
                <a:latin typeface="Arial" panose="020B0604020202020204" pitchFamily="34" charset="0"/>
                <a:cs typeface="Arial" panose="020B0604020202020204" pitchFamily="34" charset="0"/>
              </a:rPr>
              <a:t>Sr. Health and Safety Editor/ Researcher  </a:t>
            </a:r>
          </a:p>
          <a:p>
            <a:pPr algn="ctr">
              <a:buNone/>
            </a:pPr>
            <a:r>
              <a:rPr lang="en-US" sz="2000" dirty="0" smtClean="0">
                <a:solidFill>
                  <a:schemeClr val="bg1"/>
                </a:solidFill>
                <a:latin typeface="Arial" panose="020B0604020202020204" pitchFamily="34" charset="0"/>
                <a:cs typeface="Arial" panose="020B0604020202020204" pitchFamily="34" charset="0"/>
              </a:rPr>
              <a:t>MomsTEAM Institute, Inc.</a:t>
            </a:r>
          </a:p>
          <a:p>
            <a:pPr algn="ctr">
              <a:buNone/>
            </a:pPr>
            <a:r>
              <a:rPr lang="en-US" sz="2000" dirty="0" smtClean="0">
                <a:latin typeface="Arial" panose="020B0604020202020204" pitchFamily="34" charset="0"/>
                <a:cs typeface="Arial" panose="020B0604020202020204" pitchFamily="34" charset="0"/>
              </a:rPr>
              <a:t>lbartonstraus@MomsTeam.com</a:t>
            </a:r>
          </a:p>
          <a:p>
            <a:pPr algn="ctr">
              <a:buNone/>
            </a:pPr>
            <a:endParaRPr lang="en-US" sz="14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7800" y="381000"/>
            <a:ext cx="6133472" cy="1896658"/>
          </a:xfrm>
          <a:prstGeom prst="rect">
            <a:avLst/>
          </a:prstGeom>
        </p:spPr>
      </p:pic>
      <p:sp>
        <p:nvSpPr>
          <p:cNvPr id="5" name="Footer Placeholder 4"/>
          <p:cNvSpPr>
            <a:spLocks noGrp="1"/>
          </p:cNvSpPr>
          <p:nvPr>
            <p:ph type="ftr" sz="quarter" idx="11"/>
          </p:nvPr>
        </p:nvSpPr>
        <p:spPr/>
        <p:txBody>
          <a:bodyPr/>
          <a:lstStyle/>
          <a:p>
            <a:r>
              <a:rPr lang="en-US" dirty="0" smtClean="0">
                <a:solidFill>
                  <a:schemeClr val="bg1"/>
                </a:solidFill>
              </a:rPr>
              <a:t>@MomsTeam Institute, Inc. | SmartTeams project</a:t>
            </a:r>
            <a:endParaRPr lang="en-US" dirty="0">
              <a:solidFill>
                <a:schemeClr val="bg1"/>
              </a:solidFill>
            </a:endParaRPr>
          </a:p>
        </p:txBody>
      </p:sp>
    </p:spTree>
    <p:extLst>
      <p:ext uri="{BB962C8B-B14F-4D97-AF65-F5344CB8AC3E}">
        <p14:creationId xmlns:p14="http://schemas.microsoft.com/office/powerpoint/2010/main" xmlns="" val="2531779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
            <a:ext cx="8686800" cy="990600"/>
          </a:xfrm>
        </p:spPr>
        <p:txBody>
          <a:bodyPr>
            <a:noAutofit/>
          </a:bodyPr>
          <a:lstStyle/>
          <a:p>
            <a:r>
              <a:rPr lang="en-US" sz="3600" b="1" dirty="0" smtClean="0">
                <a:solidFill>
                  <a:schemeClr val="bg1"/>
                </a:solidFill>
                <a:latin typeface="Franklin Gothic Demi" panose="020B0703020102020204" pitchFamily="34" charset="0"/>
              </a:rPr>
              <a:t>Reasons Athletes Don’t Report</a:t>
            </a:r>
            <a:endParaRPr lang="en-US" sz="3600" b="1" i="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57200" y="1371600"/>
            <a:ext cx="8496300" cy="5936456"/>
          </a:xfrm>
        </p:spPr>
        <p:txBody>
          <a:bodyPr numCol="2">
            <a:normAutofit/>
          </a:bodyPr>
          <a:lstStyle/>
          <a:p>
            <a:pPr marL="514350" lvl="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Don’t believe injury serious enough to report</a:t>
            </a: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Don’t want to be removed from the game or practice</a:t>
            </a: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Think can safely delay reporting until removal less likely to affect game or practice play or until symptoms gets so bad can’t keep playing</a:t>
            </a: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a:solidFill>
                <a:schemeClr val="bg1"/>
              </a:solidFill>
              <a:latin typeface="Arial" panose="020B0604020202020204" pitchFamily="34" charset="0"/>
              <a:ea typeface="Calibri" pitchFamily="34" charset="0"/>
              <a:cs typeface="Arial" panose="020B0604020202020204" pitchFamily="34" charset="0"/>
            </a:endParaRP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smtClean="0">
              <a:solidFill>
                <a:schemeClr val="bg1"/>
              </a:solidFill>
              <a:latin typeface="Arial" panose="020B0604020202020204" pitchFamily="34" charset="0"/>
              <a:ea typeface="Calibri" pitchFamily="34" charset="0"/>
              <a:cs typeface="Arial" panose="020B0604020202020204" pitchFamily="34" charset="0"/>
            </a:endParaRP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a:solidFill>
                <a:schemeClr val="bg1"/>
              </a:solidFill>
              <a:latin typeface="Arial" panose="020B0604020202020204" pitchFamily="34" charset="0"/>
              <a:ea typeface="Calibri" pitchFamily="34" charset="0"/>
              <a:cs typeface="Arial" panose="020B0604020202020204" pitchFamily="34" charset="0"/>
            </a:endParaRP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smtClean="0">
              <a:solidFill>
                <a:schemeClr val="bg1"/>
              </a:solidFill>
              <a:latin typeface="Arial" panose="020B0604020202020204" pitchFamily="34" charset="0"/>
              <a:ea typeface="Calibri" pitchFamily="34" charset="0"/>
              <a:cs typeface="Arial" panose="020B0604020202020204" pitchFamily="34" charset="0"/>
            </a:endParaRP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smtClean="0">
              <a:solidFill>
                <a:schemeClr val="bg1"/>
              </a:solidFill>
              <a:latin typeface="Arial" panose="020B0604020202020204" pitchFamily="34" charset="0"/>
              <a:ea typeface="Calibri" pitchFamily="34" charset="0"/>
              <a:cs typeface="Arial" panose="020B0604020202020204" pitchFamily="34" charset="0"/>
            </a:endParaRP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Don’t know potential health risks if keep playing</a:t>
            </a: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Don’t think suffered a concussion</a:t>
            </a:r>
          </a:p>
          <a:p>
            <a:pPr lvl="8"/>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10200" y="3374716"/>
            <a:ext cx="2600635" cy="2600635"/>
          </a:xfrm>
          <a:prstGeom prst="rect">
            <a:avLst/>
          </a:prstGeom>
        </p:spPr>
      </p:pic>
      <p:sp>
        <p:nvSpPr>
          <p:cNvPr id="7" name="Footer Placeholder 5"/>
          <p:cNvSpPr>
            <a:spLocks noGrp="1"/>
          </p:cNvSpPr>
          <p:nvPr>
            <p:ph type="ftr" sz="quarter" idx="11"/>
          </p:nvPr>
        </p:nvSpPr>
        <p:spPr>
          <a:xfrm>
            <a:off x="845193" y="6297784"/>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686800" cy="1143001"/>
          </a:xfrm>
        </p:spPr>
        <p:txBody>
          <a:bodyPr>
            <a:noAutofit/>
          </a:bodyPr>
          <a:lstStyle/>
          <a:p>
            <a:r>
              <a:rPr lang="en-US" sz="3600" b="1" dirty="0" smtClean="0">
                <a:solidFill>
                  <a:schemeClr val="bg1"/>
                </a:solidFill>
                <a:latin typeface="Franklin Gothic Demi" panose="020B0703020102020204" pitchFamily="34" charset="0"/>
              </a:rPr>
              <a:t>Reasons Athletes Don’t Report</a:t>
            </a:r>
            <a:endParaRPr lang="en-US" sz="3600" b="1" i="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25116" y="1447800"/>
            <a:ext cx="8229600" cy="5860256"/>
          </a:xfrm>
        </p:spPr>
        <p:txBody>
          <a:bodyPr numCol="2">
            <a:normAutofit/>
          </a:bodyPr>
          <a:lstStyle/>
          <a:p>
            <a:pPr marL="514350" lvl="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Expected to play hurt</a:t>
            </a:r>
          </a:p>
          <a:p>
            <a:pPr marL="51435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Fear negative consequences if report symptoms</a:t>
            </a:r>
          </a:p>
          <a:p>
            <a:pPr marL="51435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Feel pressure to keep playing from coaches, teammates, parents,  and/or fans</a:t>
            </a:r>
          </a:p>
          <a:p>
            <a:pPr marL="51435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a:solidFill>
                <a:schemeClr val="bg1"/>
              </a:solidFill>
              <a:latin typeface="Arial" panose="020B0604020202020204" pitchFamily="34" charset="0"/>
              <a:ea typeface="Calibri" pitchFamily="34" charset="0"/>
              <a:cs typeface="Arial" panose="020B0604020202020204" pitchFamily="34" charset="0"/>
            </a:endParaRPr>
          </a:p>
          <a:p>
            <a:pPr marL="51435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smtClean="0">
              <a:solidFill>
                <a:schemeClr val="bg1"/>
              </a:solidFill>
              <a:latin typeface="Arial" panose="020B0604020202020204" pitchFamily="34" charset="0"/>
              <a:ea typeface="Calibri" pitchFamily="34" charset="0"/>
              <a:cs typeface="Arial" panose="020B0604020202020204" pitchFamily="34" charset="0"/>
            </a:endParaRPr>
          </a:p>
          <a:p>
            <a:pPr marL="51435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a:solidFill>
                <a:schemeClr val="bg1"/>
              </a:solidFill>
              <a:latin typeface="Arial" panose="020B0604020202020204" pitchFamily="34" charset="0"/>
              <a:ea typeface="Calibri" pitchFamily="34" charset="0"/>
              <a:cs typeface="Arial" panose="020B0604020202020204" pitchFamily="34" charset="0"/>
            </a:endParaRPr>
          </a:p>
          <a:p>
            <a:pPr marL="51435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smtClean="0">
              <a:solidFill>
                <a:schemeClr val="bg1"/>
              </a:solidFill>
              <a:latin typeface="Arial" panose="020B0604020202020204" pitchFamily="34" charset="0"/>
              <a:ea typeface="Calibri" pitchFamily="34" charset="0"/>
              <a:cs typeface="Arial" panose="020B0604020202020204" pitchFamily="34" charset="0"/>
            </a:endParaRPr>
          </a:p>
          <a:p>
            <a:pPr marL="51435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a:solidFill>
                <a:schemeClr val="bg1"/>
              </a:solidFill>
              <a:latin typeface="Arial" panose="020B0604020202020204" pitchFamily="34" charset="0"/>
              <a:ea typeface="Calibri" pitchFamily="34" charset="0"/>
              <a:cs typeface="Arial" panose="020B0604020202020204" pitchFamily="34" charset="0"/>
            </a:endParaRPr>
          </a:p>
          <a:p>
            <a:pPr marL="51435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smtClean="0">
              <a:solidFill>
                <a:schemeClr val="bg1"/>
              </a:solidFill>
              <a:latin typeface="Arial" panose="020B0604020202020204" pitchFamily="34" charset="0"/>
              <a:ea typeface="Calibri" pitchFamily="34" charset="0"/>
              <a:cs typeface="Arial" panose="020B0604020202020204" pitchFamily="34" charset="0"/>
            </a:endParaRPr>
          </a:p>
          <a:p>
            <a:pPr marL="514350" indent="-514350" eaLnBrk="0" fontAlgn="base" hangingPunct="0">
              <a:spcBef>
                <a:spcPct val="0"/>
              </a:spcBef>
              <a:spcAft>
                <a:spcPct val="0"/>
              </a:spcAft>
              <a:buClr>
                <a:schemeClr val="tx2">
                  <a:lumMod val="60000"/>
                  <a:lumOff val="40000"/>
                </a:schemeClr>
              </a:buClr>
              <a:buFont typeface="Wingdings" pitchFamily="2" charset="2"/>
              <a:buChar char="ü"/>
            </a:pPr>
            <a:endParaRPr lang="en-US" sz="2400" dirty="0" smtClean="0">
              <a:solidFill>
                <a:schemeClr val="bg1"/>
              </a:solidFill>
              <a:latin typeface="Arial" panose="020B0604020202020204" pitchFamily="34" charset="0"/>
              <a:ea typeface="Calibri" pitchFamily="34" charset="0"/>
              <a:cs typeface="Arial" panose="020B0604020202020204" pitchFamily="34" charset="0"/>
            </a:endParaRPr>
          </a:p>
          <a:p>
            <a:pPr marL="51435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Think that will be letting down coach, teammates, parents, and fans if report</a:t>
            </a:r>
          </a:p>
          <a:p>
            <a:pPr marL="514350" lvl="0" indent="-514350" eaLnBrk="0" fontAlgn="base" hangingPunct="0">
              <a:spcBef>
                <a:spcPct val="0"/>
              </a:spcBef>
              <a:spcAft>
                <a:spcPct val="0"/>
              </a:spcAft>
              <a:buClr>
                <a:schemeClr val="tx2">
                  <a:lumMod val="60000"/>
                  <a:lumOff val="40000"/>
                </a:schemeClr>
              </a:buClr>
              <a:buFont typeface="Wingdings" pitchFamily="2" charset="2"/>
              <a:buChar char="ü"/>
            </a:pPr>
            <a:r>
              <a:rPr lang="en-US" sz="2400" dirty="0" smtClean="0">
                <a:solidFill>
                  <a:schemeClr val="bg1"/>
                </a:solidFill>
                <a:latin typeface="Arial" panose="020B0604020202020204" pitchFamily="34" charset="0"/>
                <a:ea typeface="Calibri" pitchFamily="34" charset="0"/>
                <a:cs typeface="Arial" panose="020B0604020202020204" pitchFamily="34" charset="0"/>
              </a:rPr>
              <a:t>Don’t think positive attitude toward reporting shared by coach and teammates</a:t>
            </a:r>
          </a:p>
          <a:p>
            <a:pPr lvl="8"/>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00800" y="4603749"/>
            <a:ext cx="1600201" cy="1600201"/>
          </a:xfrm>
          <a:prstGeom prst="rect">
            <a:avLst/>
          </a:prstGeom>
        </p:spPr>
      </p:pic>
      <p:sp>
        <p:nvSpPr>
          <p:cNvPr id="7" name="Footer Placeholder 5"/>
          <p:cNvSpPr>
            <a:spLocks noGrp="1"/>
          </p:cNvSpPr>
          <p:nvPr>
            <p:ph type="ftr" sz="quarter" idx="11"/>
          </p:nvPr>
        </p:nvSpPr>
        <p:spPr>
          <a:xfrm>
            <a:off x="845193" y="6297784"/>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92553"/>
            <a:ext cx="8686800" cy="1066800"/>
          </a:xfrm>
        </p:spPr>
        <p:txBody>
          <a:bodyPr>
            <a:noAutofit/>
          </a:bodyPr>
          <a:lstStyle/>
          <a:p>
            <a:r>
              <a:rPr lang="en-US" sz="3600" b="1" dirty="0" smtClean="0">
                <a:solidFill>
                  <a:schemeClr val="bg1"/>
                </a:solidFill>
                <a:latin typeface="Franklin Gothic Demi" panose="020B0703020102020204" pitchFamily="34" charset="0"/>
              </a:rPr>
              <a:t>Concussion Symptom Reporting: </a:t>
            </a:r>
            <a:br>
              <a:rPr lang="en-US" sz="3600" b="1" dirty="0" smtClean="0">
                <a:solidFill>
                  <a:schemeClr val="bg1"/>
                </a:solidFill>
                <a:latin typeface="Franklin Gothic Demi" panose="020B0703020102020204" pitchFamily="34" charset="0"/>
              </a:rPr>
            </a:br>
            <a:r>
              <a:rPr lang="en-US" sz="3600" b="1" i="1" dirty="0" smtClean="0">
                <a:solidFill>
                  <a:schemeClr val="bg1"/>
                </a:solidFill>
                <a:latin typeface="Franklin Gothic Demi" panose="020B0703020102020204" pitchFamily="34" charset="0"/>
              </a:rPr>
              <a:t>A New Game Plan</a:t>
            </a:r>
            <a:endParaRPr lang="en-US" sz="3600" b="1" i="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95300" y="1524000"/>
            <a:ext cx="8458200" cy="5130456"/>
          </a:xfrm>
        </p:spPr>
        <p:txBody>
          <a:bodyPr numCol="2">
            <a:normAutofit/>
          </a:bodyPr>
          <a:lstStyle/>
          <a:p>
            <a:pPr>
              <a:buClr>
                <a:schemeClr val="tx1"/>
              </a:buClr>
              <a:buSzPct val="105000"/>
              <a:buFont typeface="Wingdings" panose="05000000000000000000" pitchFamily="2" charset="2"/>
              <a:buChar char="ü"/>
            </a:pPr>
            <a:r>
              <a:rPr lang="en-US" sz="2400" b="1" dirty="0" smtClean="0">
                <a:solidFill>
                  <a:schemeClr val="accent5">
                    <a:lumMod val="60000"/>
                    <a:lumOff val="40000"/>
                  </a:schemeClr>
                </a:solidFill>
                <a:latin typeface="Arial" panose="020B0604020202020204" pitchFamily="34" charset="0"/>
                <a:cs typeface="Arial" panose="020B0604020202020204" pitchFamily="34" charset="0"/>
              </a:rPr>
              <a:t>Teach</a:t>
            </a:r>
            <a:r>
              <a:rPr lang="en-US" sz="2400" dirty="0" smtClean="0">
                <a:solidFill>
                  <a:schemeClr val="bg1"/>
                </a:solidFill>
                <a:latin typeface="Arial" panose="020B0604020202020204" pitchFamily="34" charset="0"/>
                <a:cs typeface="Arial" panose="020B0604020202020204" pitchFamily="34" charset="0"/>
              </a:rPr>
              <a:t> about concussion signs and symptoms and risks to short- and long-term health</a:t>
            </a:r>
            <a:endParaRPr lang="en-US" sz="2400" b="1" dirty="0" smtClean="0">
              <a:solidFill>
                <a:schemeClr val="bg1"/>
              </a:solidFill>
              <a:latin typeface="Arial" panose="020B0604020202020204" pitchFamily="34" charset="0"/>
              <a:cs typeface="Arial" panose="020B0604020202020204" pitchFamily="34" charset="0"/>
            </a:endParaRPr>
          </a:p>
          <a:p>
            <a:pPr>
              <a:buClr>
                <a:schemeClr val="tx1"/>
              </a:buClr>
              <a:buSzPct val="105000"/>
              <a:buFont typeface="Wingdings" panose="05000000000000000000" pitchFamily="2" charset="2"/>
              <a:buChar char="ü"/>
            </a:pPr>
            <a:r>
              <a:rPr lang="en-US" sz="2400" b="1" dirty="0" smtClean="0">
                <a:solidFill>
                  <a:schemeClr val="accent5">
                    <a:lumMod val="60000"/>
                    <a:lumOff val="40000"/>
                  </a:schemeClr>
                </a:solidFill>
                <a:latin typeface="Arial" panose="020B0604020202020204" pitchFamily="34" charset="0"/>
                <a:cs typeface="Arial" panose="020B0604020202020204" pitchFamily="34" charset="0"/>
              </a:rPr>
              <a:t>Reduce</a:t>
            </a:r>
            <a:r>
              <a:rPr lang="en-US" sz="2400" dirty="0" smtClean="0">
                <a:solidFill>
                  <a:schemeClr val="bg1"/>
                </a:solidFill>
                <a:latin typeface="Arial" panose="020B0604020202020204" pitchFamily="34" charset="0"/>
                <a:cs typeface="Arial" panose="020B0604020202020204" pitchFamily="34" charset="0"/>
              </a:rPr>
              <a:t> pressure to hide symptoms</a:t>
            </a:r>
          </a:p>
          <a:p>
            <a:pPr>
              <a:buClr>
                <a:schemeClr val="tx1"/>
              </a:buClr>
              <a:buSzPct val="105000"/>
              <a:buFont typeface="Wingdings" panose="05000000000000000000" pitchFamily="2" charset="2"/>
              <a:buChar char="ü"/>
            </a:pPr>
            <a:r>
              <a:rPr lang="en-US" sz="2400" b="1" dirty="0" smtClean="0">
                <a:solidFill>
                  <a:schemeClr val="accent5">
                    <a:lumMod val="60000"/>
                    <a:lumOff val="40000"/>
                  </a:schemeClr>
                </a:solidFill>
                <a:latin typeface="Arial" panose="020B0604020202020204" pitchFamily="34" charset="0"/>
                <a:cs typeface="Arial" panose="020B0604020202020204" pitchFamily="34" charset="0"/>
              </a:rPr>
              <a:t>Create</a:t>
            </a:r>
            <a:r>
              <a:rPr lang="en-US" sz="2400" b="1" dirty="0" smtClean="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climate</a:t>
            </a:r>
            <a:r>
              <a:rPr lang="en-US" sz="2400" b="1" dirty="0" smtClean="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in which athletes feel comfortable reporting and encouraging teammates to report concussion symptoms</a:t>
            </a:r>
          </a:p>
          <a:p>
            <a:pPr>
              <a:buClr>
                <a:schemeClr val="tx1"/>
              </a:buClr>
              <a:buSzPct val="105000"/>
              <a:buFont typeface="Wingdings" panose="05000000000000000000" pitchFamily="2" charset="2"/>
              <a:buChar char="ü"/>
            </a:pPr>
            <a:endParaRPr lang="en-US" sz="2400" dirty="0">
              <a:solidFill>
                <a:schemeClr val="bg1"/>
              </a:solidFill>
              <a:latin typeface="Arial" panose="020B0604020202020204" pitchFamily="34" charset="0"/>
              <a:cs typeface="Arial" panose="020B0604020202020204" pitchFamily="34" charset="0"/>
            </a:endParaRPr>
          </a:p>
          <a:p>
            <a:pPr>
              <a:buClr>
                <a:schemeClr val="tx1"/>
              </a:buClr>
              <a:buSzPct val="105000"/>
              <a:buFont typeface="Wingdings" panose="05000000000000000000" pitchFamily="2" charset="2"/>
              <a:buChar char="ü"/>
            </a:pPr>
            <a:endParaRPr lang="en-US" sz="2400" dirty="0" smtClean="0">
              <a:solidFill>
                <a:schemeClr val="bg1"/>
              </a:solidFill>
              <a:latin typeface="Arial" panose="020B0604020202020204" pitchFamily="34" charset="0"/>
              <a:cs typeface="Arial" panose="020B0604020202020204" pitchFamily="34" charset="0"/>
            </a:endParaRPr>
          </a:p>
          <a:p>
            <a:pPr>
              <a:buClr>
                <a:schemeClr val="tx1"/>
              </a:buClr>
              <a:buSzPct val="105000"/>
              <a:buFont typeface="Wingdings" panose="05000000000000000000" pitchFamily="2" charset="2"/>
              <a:buChar char="ü"/>
            </a:pPr>
            <a:r>
              <a:rPr lang="en-US" sz="2400" b="1" dirty="0" smtClean="0">
                <a:solidFill>
                  <a:schemeClr val="accent5">
                    <a:lumMod val="60000"/>
                    <a:lumOff val="40000"/>
                  </a:schemeClr>
                </a:solidFill>
                <a:latin typeface="Arial" panose="020B0604020202020204" pitchFamily="34" charset="0"/>
                <a:cs typeface="Arial" panose="020B0604020202020204" pitchFamily="34" charset="0"/>
              </a:rPr>
              <a:t>Involve</a:t>
            </a:r>
            <a:r>
              <a:rPr lang="en-US" sz="2400" b="1" dirty="0" smtClean="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all stakeholders</a:t>
            </a:r>
          </a:p>
          <a:p>
            <a:pPr>
              <a:buClr>
                <a:schemeClr val="tx1"/>
              </a:buClr>
              <a:buSzPct val="105000"/>
              <a:buNone/>
            </a:pPr>
            <a:endParaRPr lang="en-US" sz="2800" dirty="0" smtClean="0">
              <a:solidFill>
                <a:schemeClr val="bg1"/>
              </a:solidFill>
              <a:latin typeface="Franklin Gothic Medium Cond" panose="020B0606030402020204" pitchFamily="34" charset="0"/>
            </a:endParaRPr>
          </a:p>
          <a:p>
            <a:pPr>
              <a:buClr>
                <a:schemeClr val="accent5">
                  <a:lumMod val="75000"/>
                </a:schemeClr>
              </a:buClr>
              <a:buSzPct val="105000"/>
              <a:buFont typeface="Wingdings" panose="05000000000000000000" pitchFamily="2" charset="2"/>
              <a:buChar char="ü"/>
            </a:pPr>
            <a:endParaRPr lang="en-US" sz="2800" dirty="0" smtClean="0"/>
          </a:p>
          <a:p>
            <a:pPr lvl="1"/>
            <a:endParaRPr lang="en-US" dirty="0" smtClean="0"/>
          </a:p>
          <a:p>
            <a:pPr lvl="8"/>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dirty="0"/>
          </a:p>
        </p:txBody>
      </p:sp>
      <p:sp>
        <p:nvSpPr>
          <p:cNvPr id="7" name="Footer Placeholder 5"/>
          <p:cNvSpPr>
            <a:spLocks noGrp="1"/>
          </p:cNvSpPr>
          <p:nvPr>
            <p:ph type="ftr" sz="quarter" idx="11"/>
          </p:nvPr>
        </p:nvSpPr>
        <p:spPr>
          <a:xfrm>
            <a:off x="4267200" y="6172200"/>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52882" y="2631837"/>
            <a:ext cx="2600635" cy="260063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265238"/>
          </a:xfrm>
        </p:spPr>
        <p:txBody>
          <a:bodyPr>
            <a:noAutofit/>
          </a:bodyPr>
          <a:lstStyle/>
          <a:p>
            <a:r>
              <a:rPr lang="en-US" sz="3600" b="1" dirty="0" smtClean="0">
                <a:solidFill>
                  <a:schemeClr val="bg1"/>
                </a:solidFill>
                <a:latin typeface="Franklin Gothic Demi" panose="020B0703020102020204" pitchFamily="34" charset="0"/>
              </a:rPr>
              <a:t>Concussion Symptom Reporting: </a:t>
            </a:r>
            <a:br>
              <a:rPr lang="en-US" sz="3600" b="1" dirty="0" smtClean="0">
                <a:solidFill>
                  <a:schemeClr val="bg1"/>
                </a:solidFill>
                <a:latin typeface="Franklin Gothic Demi" panose="020B0703020102020204" pitchFamily="34" charset="0"/>
              </a:rPr>
            </a:br>
            <a:r>
              <a:rPr lang="en-US" sz="3200" b="1" dirty="0" smtClean="0">
                <a:solidFill>
                  <a:schemeClr val="accent5"/>
                </a:solidFill>
                <a:latin typeface="Franklin Gothic Demi" panose="020B0703020102020204" pitchFamily="34" charset="0"/>
              </a:rPr>
              <a:t>#TeamUp4ConcussionSafety</a:t>
            </a:r>
            <a:endParaRPr lang="en-US" sz="3200" b="1" dirty="0">
              <a:solidFill>
                <a:schemeClr val="accent5"/>
              </a:solidFill>
              <a:latin typeface="Franklin Gothic Demi" panose="020B0703020102020204" pitchFamily="34" charset="0"/>
            </a:endParaRPr>
          </a:p>
        </p:txBody>
      </p:sp>
      <p:sp>
        <p:nvSpPr>
          <p:cNvPr id="3" name="Content Placeholder 2"/>
          <p:cNvSpPr>
            <a:spLocks noGrp="1"/>
          </p:cNvSpPr>
          <p:nvPr>
            <p:ph idx="1"/>
          </p:nvPr>
        </p:nvSpPr>
        <p:spPr>
          <a:xfrm>
            <a:off x="725905" y="1600200"/>
            <a:ext cx="8229600" cy="5570537"/>
          </a:xfrm>
        </p:spPr>
        <p:txBody>
          <a:bodyPr numCol="2">
            <a:normAutofit/>
          </a:bodyPr>
          <a:lstStyle/>
          <a:p>
            <a:pPr>
              <a:buClr>
                <a:schemeClr val="accent5"/>
              </a:buClr>
              <a:buFont typeface="Wingdings" panose="05000000000000000000" pitchFamily="2" charset="2"/>
              <a:buChar char="ü"/>
            </a:pPr>
            <a:r>
              <a:rPr lang="en-US" sz="2400" b="1" dirty="0" smtClean="0">
                <a:solidFill>
                  <a:schemeClr val="accent5">
                    <a:lumMod val="60000"/>
                    <a:lumOff val="40000"/>
                  </a:schemeClr>
                </a:solidFill>
                <a:latin typeface="Arial" panose="020B0604020202020204" pitchFamily="34" charset="0"/>
                <a:cs typeface="Arial" panose="020B0604020202020204" pitchFamily="34" charset="0"/>
              </a:rPr>
              <a:t>Focus</a:t>
            </a:r>
            <a:r>
              <a:rPr lang="en-US" sz="2400" b="1" dirty="0" smtClean="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on the </a:t>
            </a:r>
            <a:r>
              <a:rPr lang="en-US" sz="2400" b="1" dirty="0" smtClean="0">
                <a:solidFill>
                  <a:schemeClr val="bg1"/>
                </a:solidFill>
                <a:latin typeface="Arial" panose="020B0604020202020204" pitchFamily="34" charset="0"/>
                <a:cs typeface="Arial" panose="020B0604020202020204" pitchFamily="34" charset="0"/>
              </a:rPr>
              <a:t>performance</a:t>
            </a:r>
            <a:r>
              <a:rPr lang="en-US" sz="2400" dirty="0" smtClean="0">
                <a:solidFill>
                  <a:schemeClr val="bg1"/>
                </a:solidFill>
                <a:latin typeface="Arial" panose="020B0604020202020204" pitchFamily="34" charset="0"/>
                <a:cs typeface="Arial" panose="020B0604020202020204" pitchFamily="34" charset="0"/>
              </a:rPr>
              <a:t> and health </a:t>
            </a:r>
            <a:r>
              <a:rPr lang="en-US" sz="2400" b="1" dirty="0" smtClean="0">
                <a:solidFill>
                  <a:schemeClr val="bg1"/>
                </a:solidFill>
                <a:latin typeface="Arial" panose="020B0604020202020204" pitchFamily="34" charset="0"/>
                <a:cs typeface="Arial" panose="020B0604020202020204" pitchFamily="34" charset="0"/>
              </a:rPr>
              <a:t>benefits</a:t>
            </a:r>
            <a:r>
              <a:rPr lang="en-US" sz="2400" dirty="0" smtClean="0">
                <a:solidFill>
                  <a:schemeClr val="bg1"/>
                </a:solidFill>
                <a:latin typeface="Arial" panose="020B0604020202020204" pitchFamily="34" charset="0"/>
                <a:cs typeface="Arial" panose="020B0604020202020204" pitchFamily="34" charset="0"/>
              </a:rPr>
              <a:t> of immediate concussion symptom reporting</a:t>
            </a:r>
          </a:p>
          <a:p>
            <a:pPr marL="0" indent="0">
              <a:buClr>
                <a:schemeClr val="accent5"/>
              </a:buClr>
              <a:buNone/>
            </a:pPr>
            <a:endParaRPr lang="en-US" sz="2400" dirty="0" smtClean="0">
              <a:solidFill>
                <a:schemeClr val="bg1"/>
              </a:solidFill>
              <a:latin typeface="Arial" panose="020B0604020202020204" pitchFamily="34" charset="0"/>
              <a:cs typeface="Arial" panose="020B0604020202020204" pitchFamily="34" charset="0"/>
            </a:endParaRPr>
          </a:p>
          <a:p>
            <a:pPr>
              <a:buClr>
                <a:schemeClr val="accent5"/>
              </a:buClr>
              <a:buFont typeface="Wingdings" panose="05000000000000000000" pitchFamily="2" charset="2"/>
              <a:buChar char="ü"/>
            </a:pPr>
            <a:r>
              <a:rPr lang="en-US" sz="2400" b="1" dirty="0" smtClean="0">
                <a:solidFill>
                  <a:schemeClr val="accent5">
                    <a:lumMod val="60000"/>
                    <a:lumOff val="40000"/>
                  </a:schemeClr>
                </a:solidFill>
                <a:latin typeface="Arial" panose="020B0604020202020204" pitchFamily="34" charset="0"/>
                <a:cs typeface="Arial" panose="020B0604020202020204" pitchFamily="34" charset="0"/>
              </a:rPr>
              <a:t>Correct</a:t>
            </a:r>
            <a:r>
              <a:rPr lang="en-US" sz="2400" b="1" dirty="0" smtClean="0">
                <a:solidFill>
                  <a:srgbClr val="FFFF00"/>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misperceived attitudes and beliefs by athletes about team concussion reporting attitudes</a:t>
            </a:r>
          </a:p>
          <a:p>
            <a:pPr>
              <a:buClr>
                <a:schemeClr val="accent5"/>
              </a:buClr>
              <a:buFont typeface="Wingdings" panose="05000000000000000000" pitchFamily="2" charset="2"/>
              <a:buChar char="ü"/>
            </a:pPr>
            <a:endParaRPr lang="en-US" sz="2400" dirty="0">
              <a:solidFill>
                <a:schemeClr val="bg1"/>
              </a:solidFill>
              <a:latin typeface="Arial" panose="020B0604020202020204" pitchFamily="34" charset="0"/>
              <a:cs typeface="Arial" panose="020B0604020202020204" pitchFamily="34" charset="0"/>
            </a:endParaRPr>
          </a:p>
          <a:p>
            <a:pPr marL="0" indent="0">
              <a:buClr>
                <a:schemeClr val="accent5"/>
              </a:buClr>
              <a:buNone/>
            </a:pPr>
            <a:endParaRPr lang="en-US" sz="2400" dirty="0" smtClean="0">
              <a:solidFill>
                <a:schemeClr val="bg1"/>
              </a:solidFill>
              <a:latin typeface="Arial" panose="020B0604020202020204" pitchFamily="34" charset="0"/>
              <a:cs typeface="Arial" panose="020B0604020202020204" pitchFamily="34" charset="0"/>
            </a:endParaRPr>
          </a:p>
          <a:p>
            <a:pPr>
              <a:buClr>
                <a:schemeClr val="accent5"/>
              </a:buClr>
              <a:buFont typeface="Wingdings" panose="05000000000000000000" pitchFamily="2" charset="2"/>
              <a:buChar char="ü"/>
            </a:pPr>
            <a:r>
              <a:rPr lang="en-US" sz="2400" b="1" dirty="0" smtClean="0">
                <a:solidFill>
                  <a:schemeClr val="accent5">
                    <a:lumMod val="60000"/>
                    <a:lumOff val="40000"/>
                  </a:schemeClr>
                </a:solidFill>
                <a:latin typeface="Arial" panose="020B0604020202020204" pitchFamily="34" charset="0"/>
                <a:cs typeface="Arial" panose="020B0604020202020204" pitchFamily="34" charset="0"/>
              </a:rPr>
              <a:t>Establish</a:t>
            </a:r>
            <a:r>
              <a:rPr lang="en-US" sz="2400" dirty="0" smtClean="0">
                <a:solidFill>
                  <a:schemeClr val="bg1"/>
                </a:solidFill>
                <a:latin typeface="Arial" panose="020B0604020202020204" pitchFamily="34" charset="0"/>
                <a:cs typeface="Arial" panose="020B0604020202020204" pitchFamily="34" charset="0"/>
              </a:rPr>
              <a:t> immediate concussion symptom reporting as </a:t>
            </a:r>
            <a:r>
              <a:rPr lang="en-US" sz="2400" b="1" dirty="0" smtClean="0">
                <a:solidFill>
                  <a:schemeClr val="bg1"/>
                </a:solidFill>
                <a:latin typeface="Arial" panose="020B0604020202020204" pitchFamily="34" charset="0"/>
                <a:cs typeface="Arial" panose="020B0604020202020204" pitchFamily="34" charset="0"/>
              </a:rPr>
              <a:t>a valued team behavior </a:t>
            </a:r>
            <a:r>
              <a:rPr lang="en-US" sz="2400" dirty="0" smtClean="0">
                <a:solidFill>
                  <a:schemeClr val="bg1"/>
                </a:solidFill>
                <a:latin typeface="Arial" panose="020B0604020202020204" pitchFamily="34" charset="0"/>
                <a:cs typeface="Arial" panose="020B0604020202020204" pitchFamily="34" charset="0"/>
              </a:rPr>
              <a:t>and sign of a </a:t>
            </a:r>
            <a:r>
              <a:rPr lang="en-US" sz="2400" b="1" dirty="0" smtClean="0">
                <a:solidFill>
                  <a:schemeClr val="bg1"/>
                </a:solidFill>
                <a:latin typeface="Arial" panose="020B0604020202020204" pitchFamily="34" charset="0"/>
                <a:cs typeface="Arial" panose="020B0604020202020204" pitchFamily="34" charset="0"/>
              </a:rPr>
              <a:t>good teammate </a:t>
            </a:r>
          </a:p>
          <a:p>
            <a:pPr lvl="1"/>
            <a:endParaRPr lang="en-US" sz="2400" dirty="0" smtClean="0">
              <a:latin typeface="Arial" panose="020B0604020202020204" pitchFamily="34" charset="0"/>
              <a:cs typeface="Arial" panose="020B0604020202020204" pitchFamily="34" charset="0"/>
            </a:endParaRPr>
          </a:p>
          <a:p>
            <a:pPr marL="0" indent="0">
              <a:buNone/>
            </a:pPr>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86400" y="4038600"/>
            <a:ext cx="2567135" cy="1905576"/>
          </a:xfrm>
          <a:prstGeom prst="rect">
            <a:avLst/>
          </a:prstGeom>
        </p:spPr>
      </p:pic>
      <p:sp>
        <p:nvSpPr>
          <p:cNvPr id="7" name="Footer Placeholder 5"/>
          <p:cNvSpPr>
            <a:spLocks noGrp="1"/>
          </p:cNvSpPr>
          <p:nvPr>
            <p:ph type="ftr" sz="quarter" idx="11"/>
          </p:nvPr>
        </p:nvSpPr>
        <p:spPr>
          <a:xfrm>
            <a:off x="781050" y="6235361"/>
            <a:ext cx="3314700" cy="482256"/>
          </a:xfrm>
        </p:spPr>
        <p:txBody>
          <a:bodyPr/>
          <a:lstStyle/>
          <a:p>
            <a:r>
              <a:rPr lang="en-US" dirty="0" smtClean="0">
                <a:solidFill>
                  <a:schemeClr val="bg1"/>
                </a:solidFill>
              </a:rPr>
              <a:t>© MomsTeam Institute, Inc. | SmartTeams project</a:t>
            </a:r>
            <a:endParaRPr lang="en-US"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Autofit/>
          </a:bodyPr>
          <a:lstStyle/>
          <a:p>
            <a:r>
              <a:rPr lang="en-US" sz="3600" b="1" dirty="0" smtClean="0">
                <a:latin typeface="Franklin Gothic Demi" panose="020B0703020102020204" pitchFamily="34" charset="0"/>
              </a:rPr>
              <a:t>Concussion Signs and Symptoms</a:t>
            </a:r>
            <a:endParaRPr lang="en-US" sz="3600" b="1" dirty="0">
              <a:latin typeface="Franklin Gothic Demi" panose="020B0703020102020204" pitchFamily="34" charset="0"/>
            </a:endParaRPr>
          </a:p>
        </p:txBody>
      </p:sp>
      <p:sp>
        <p:nvSpPr>
          <p:cNvPr id="8" name="Footer Placeholder 5"/>
          <p:cNvSpPr>
            <a:spLocks noGrp="1"/>
          </p:cNvSpPr>
          <p:nvPr>
            <p:ph type="ftr" sz="quarter" idx="11"/>
          </p:nvPr>
        </p:nvSpPr>
        <p:spPr>
          <a:xfrm>
            <a:off x="2514600" y="6356350"/>
            <a:ext cx="3581400" cy="365125"/>
          </a:xfrm>
        </p:spPr>
        <p:txBody>
          <a:bodyPr/>
          <a:lstStyle/>
          <a:p>
            <a:r>
              <a:rPr lang="en-US" dirty="0" smtClean="0"/>
              <a:t>@MomsTeam Institute, Inc. | SmartTeams project</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019800"/>
            <a:ext cx="9215904" cy="13038096"/>
          </a:xfrm>
          <a:prstGeom prst="rect">
            <a:avLst/>
          </a:prstGeom>
        </p:spPr>
      </p:pic>
      <p:sp>
        <p:nvSpPr>
          <p:cNvPr id="16" name="Content Placeholder 2"/>
          <p:cNvSpPr>
            <a:spLocks noGrp="1"/>
          </p:cNvSpPr>
          <p:nvPr>
            <p:ph idx="1"/>
          </p:nvPr>
        </p:nvSpPr>
        <p:spPr>
          <a:xfrm>
            <a:off x="1462656" y="-132874"/>
            <a:ext cx="7162800" cy="4372542"/>
          </a:xfrm>
        </p:spPr>
        <p:txBody>
          <a:bodyPr numCol="2">
            <a:noAutofit/>
          </a:bodyPr>
          <a:lstStyle/>
          <a:p>
            <a:pPr marL="0" indent="0">
              <a:buClr>
                <a:srgbClr val="00B0F0"/>
              </a:buClr>
              <a:buNone/>
            </a:pPr>
            <a:endParaRPr lang="en-US" sz="2800" dirty="0" smtClean="0">
              <a:latin typeface="Franklin Gothic Demi" panose="020B0703020102020204" pitchFamily="34" charset="0"/>
            </a:endParaRPr>
          </a:p>
          <a:p>
            <a:pPr marL="0" indent="0">
              <a:buClr>
                <a:srgbClr val="00B0F0"/>
              </a:buClr>
              <a:buNone/>
            </a:pPr>
            <a:r>
              <a:rPr lang="en-US" sz="2800" dirty="0">
                <a:solidFill>
                  <a:schemeClr val="tx2">
                    <a:lumMod val="60000"/>
                    <a:lumOff val="40000"/>
                  </a:schemeClr>
                </a:solidFill>
                <a:latin typeface="Franklin Gothic Demi" panose="020B0703020102020204" pitchFamily="34" charset="0"/>
              </a:rPr>
              <a:t>M</a:t>
            </a:r>
            <a:r>
              <a:rPr lang="en-US" sz="2800" dirty="0" smtClean="0">
                <a:solidFill>
                  <a:schemeClr val="tx2">
                    <a:lumMod val="60000"/>
                    <a:lumOff val="40000"/>
                  </a:schemeClr>
                </a:solidFill>
                <a:latin typeface="Franklin Gothic Demi" panose="020B0703020102020204" pitchFamily="34" charset="0"/>
              </a:rPr>
              <a:t>ental status</a:t>
            </a:r>
          </a:p>
          <a:p>
            <a:pPr marL="0" indent="0">
              <a:lnSpc>
                <a:spcPct val="250000"/>
              </a:lnSpc>
              <a:buClr>
                <a:srgbClr val="00B0F0"/>
              </a:buClr>
              <a:buNone/>
            </a:pPr>
            <a:r>
              <a:rPr lang="en-US" sz="2800" dirty="0" smtClean="0">
                <a:solidFill>
                  <a:schemeClr val="tx2">
                    <a:lumMod val="60000"/>
                    <a:lumOff val="40000"/>
                  </a:schemeClr>
                </a:solidFill>
                <a:latin typeface="Franklin Gothic Demi" panose="020B0703020102020204" pitchFamily="34" charset="0"/>
              </a:rPr>
              <a:t>Eyes </a:t>
            </a:r>
          </a:p>
          <a:p>
            <a:pPr marL="0" indent="0">
              <a:lnSpc>
                <a:spcPct val="250000"/>
              </a:lnSpc>
              <a:buClr>
                <a:srgbClr val="00B0F0"/>
              </a:buClr>
              <a:buNone/>
            </a:pPr>
            <a:r>
              <a:rPr lang="en-US" sz="2800" dirty="0" smtClean="0">
                <a:solidFill>
                  <a:schemeClr val="tx2">
                    <a:lumMod val="60000"/>
                    <a:lumOff val="40000"/>
                  </a:schemeClr>
                </a:solidFill>
                <a:latin typeface="Franklin Gothic Demi" panose="020B0703020102020204" pitchFamily="34" charset="0"/>
              </a:rPr>
              <a:t>Emotional  </a:t>
            </a:r>
          </a:p>
          <a:p>
            <a:pPr marL="0" indent="0">
              <a:lnSpc>
                <a:spcPct val="250000"/>
              </a:lnSpc>
              <a:buClr>
                <a:srgbClr val="00B0F0"/>
              </a:buClr>
              <a:buNone/>
            </a:pPr>
            <a:r>
              <a:rPr lang="en-US" sz="2800" dirty="0" smtClean="0">
                <a:solidFill>
                  <a:schemeClr val="tx2">
                    <a:lumMod val="60000"/>
                    <a:lumOff val="40000"/>
                  </a:schemeClr>
                </a:solidFill>
                <a:latin typeface="Franklin Gothic Demi" panose="020B0703020102020204" pitchFamily="34" charset="0"/>
              </a:rPr>
              <a:t>Balance </a:t>
            </a:r>
          </a:p>
          <a:p>
            <a:pPr marL="0" indent="0">
              <a:lnSpc>
                <a:spcPct val="250000"/>
              </a:lnSpc>
              <a:buClr>
                <a:srgbClr val="00B0F0"/>
              </a:buClr>
              <a:buNone/>
            </a:pPr>
            <a:endParaRPr lang="en-US" sz="2800" dirty="0" smtClean="0">
              <a:latin typeface="Franklin Gothic Demi" panose="020B0703020102020204" pitchFamily="34" charset="0"/>
            </a:endParaRPr>
          </a:p>
          <a:p>
            <a:pPr marL="0" indent="0">
              <a:lnSpc>
                <a:spcPct val="250000"/>
              </a:lnSpc>
              <a:buClr>
                <a:srgbClr val="00B0F0"/>
              </a:buClr>
              <a:buNone/>
            </a:pPr>
            <a:r>
              <a:rPr lang="en-US" sz="2800" dirty="0" smtClean="0">
                <a:solidFill>
                  <a:schemeClr val="tx2">
                    <a:lumMod val="60000"/>
                    <a:lumOff val="40000"/>
                  </a:schemeClr>
                </a:solidFill>
                <a:latin typeface="Franklin Gothic Demi" panose="020B0703020102020204" pitchFamily="34" charset="0"/>
              </a:rPr>
              <a:t>         Memory</a:t>
            </a:r>
          </a:p>
          <a:p>
            <a:pPr marL="0" indent="0">
              <a:lnSpc>
                <a:spcPct val="250000"/>
              </a:lnSpc>
              <a:buClr>
                <a:srgbClr val="00B0F0"/>
              </a:buClr>
              <a:buNone/>
            </a:pPr>
            <a:r>
              <a:rPr lang="en-US" sz="2800" dirty="0" smtClean="0">
                <a:solidFill>
                  <a:schemeClr val="tx2">
                    <a:lumMod val="60000"/>
                    <a:lumOff val="40000"/>
                  </a:schemeClr>
                </a:solidFill>
                <a:latin typeface="Franklin Gothic Demi" panose="020B0703020102020204" pitchFamily="34" charset="0"/>
              </a:rPr>
              <a:t>        Nausea/vomiting</a:t>
            </a:r>
          </a:p>
          <a:p>
            <a:pPr marL="0" indent="0">
              <a:lnSpc>
                <a:spcPct val="250000"/>
              </a:lnSpc>
              <a:buClr>
                <a:srgbClr val="00B0F0"/>
              </a:buClr>
              <a:buNone/>
            </a:pPr>
            <a:r>
              <a:rPr lang="en-US" sz="2800" dirty="0" smtClean="0">
                <a:solidFill>
                  <a:schemeClr val="tx2">
                    <a:lumMod val="60000"/>
                    <a:lumOff val="40000"/>
                  </a:schemeClr>
                </a:solidFill>
                <a:latin typeface="Franklin Gothic Demi" panose="020B0703020102020204" pitchFamily="34" charset="0"/>
              </a:rPr>
              <a:t>         Motor</a:t>
            </a:r>
          </a:p>
          <a:p>
            <a:pPr marL="0" indent="0">
              <a:lnSpc>
                <a:spcPct val="250000"/>
              </a:lnSpc>
              <a:buClr>
                <a:srgbClr val="00B0F0"/>
              </a:buClr>
              <a:buNone/>
            </a:pPr>
            <a:r>
              <a:rPr lang="en-US" sz="2800" dirty="0" smtClean="0">
                <a:solidFill>
                  <a:schemeClr val="tx2">
                    <a:lumMod val="60000"/>
                    <a:lumOff val="40000"/>
                  </a:schemeClr>
                </a:solidFill>
                <a:latin typeface="Franklin Gothic Demi" panose="020B0703020102020204" pitchFamily="34" charset="0"/>
              </a:rPr>
              <a:t>         Pain </a:t>
            </a:r>
            <a:endParaRPr lang="en-US" sz="2800" dirty="0">
              <a:solidFill>
                <a:schemeClr val="tx2">
                  <a:lumMod val="60000"/>
                  <a:lumOff val="40000"/>
                </a:schemeClr>
              </a:solidFill>
              <a:latin typeface="Franklin Gothic Demi" panose="020B0703020102020204" pitchFamily="34" charset="0"/>
            </a:endParaRPr>
          </a:p>
        </p:txBody>
      </p:sp>
      <p:sp>
        <p:nvSpPr>
          <p:cNvPr id="17" name="TextBox 16"/>
          <p:cNvSpPr txBox="1"/>
          <p:nvPr/>
        </p:nvSpPr>
        <p:spPr>
          <a:xfrm>
            <a:off x="1219200" y="5760210"/>
            <a:ext cx="8534399" cy="707886"/>
          </a:xfrm>
          <a:prstGeom prst="rect">
            <a:avLst/>
          </a:prstGeom>
          <a:noFill/>
        </p:spPr>
        <p:txBody>
          <a:bodyPr wrap="square" rtlCol="0">
            <a:spAutoFit/>
          </a:bodyPr>
          <a:lstStyle/>
          <a:p>
            <a:r>
              <a:rPr lang="en-US" sz="4000" b="1" dirty="0" smtClean="0">
                <a:solidFill>
                  <a:schemeClr val="accent5">
                    <a:lumMod val="75000"/>
                  </a:schemeClr>
                </a:solidFill>
                <a:latin typeface="Franklin Gothic Demi" panose="020B0703020102020204" pitchFamily="34" charset="0"/>
              </a:rPr>
              <a:t>Concussion Signs and Symptoms</a:t>
            </a:r>
            <a:endParaRPr lang="en-US" sz="4000" b="1" dirty="0">
              <a:solidFill>
                <a:schemeClr val="accent5">
                  <a:lumMod val="75000"/>
                </a:schemeClr>
              </a:solidFill>
              <a:latin typeface="Franklin Gothic Demi" panose="020B0703020102020204" pitchFamily="34" charset="0"/>
            </a:endParaRPr>
          </a:p>
        </p:txBody>
      </p:sp>
      <p:sp>
        <p:nvSpPr>
          <p:cNvPr id="18" name="Slide Number Placeholder 4"/>
          <p:cNvSpPr>
            <a:spLocks noGrp="1"/>
          </p:cNvSpPr>
          <p:nvPr>
            <p:ph type="sldNum" sz="quarter" idx="12"/>
          </p:nvPr>
        </p:nvSpPr>
        <p:spPr>
          <a:xfrm>
            <a:off x="6553200" y="6356350"/>
            <a:ext cx="2133600" cy="365125"/>
          </a:xfrm>
        </p:spPr>
        <p:txBody>
          <a:bodyPr/>
          <a:lstStyle/>
          <a:p>
            <a:fld id="{B6F15528-21DE-4FAA-801E-634DDDAF4B2B}" type="slidenum">
              <a:rPr lang="en-US" smtClean="0"/>
              <a:pPr/>
              <a:t>7</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4982" y="3683209"/>
            <a:ext cx="812698" cy="81269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4982" y="2308659"/>
            <a:ext cx="812698" cy="81269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94982" y="242505"/>
            <a:ext cx="812698" cy="8126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73701" y="249141"/>
            <a:ext cx="812698" cy="81269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37763" y="1258959"/>
            <a:ext cx="812698" cy="81269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6866" y="1240699"/>
            <a:ext cx="812698" cy="812698"/>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673701" y="3495281"/>
            <a:ext cx="812698" cy="812698"/>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673701" y="2305871"/>
            <a:ext cx="812698" cy="812698"/>
          </a:xfrm>
          <a:prstGeom prst="rect">
            <a:avLst/>
          </a:prstGeom>
        </p:spPr>
      </p:pic>
      <p:sp>
        <p:nvSpPr>
          <p:cNvPr id="19" name="Footer Placeholder 5"/>
          <p:cNvSpPr txBox="1">
            <a:spLocks/>
          </p:cNvSpPr>
          <p:nvPr/>
        </p:nvSpPr>
        <p:spPr>
          <a:xfrm>
            <a:off x="5829300" y="6581980"/>
            <a:ext cx="3314700" cy="48225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 MomsTeam Institute, Inc. | SmartTeams project</a:t>
            </a:r>
            <a:endParaRPr lang="en-US" dirty="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980728" y="251188"/>
            <a:ext cx="7182543" cy="6105162"/>
          </a:xfrm>
        </p:spPr>
      </p:pic>
      <p:sp>
        <p:nvSpPr>
          <p:cNvPr id="4" name="Footer Placeholder 3"/>
          <p:cNvSpPr>
            <a:spLocks noGrp="1"/>
          </p:cNvSpPr>
          <p:nvPr>
            <p:ph type="ftr" sz="quarter" idx="11"/>
          </p:nvPr>
        </p:nvSpPr>
        <p:spPr>
          <a:xfrm>
            <a:off x="457200" y="6374146"/>
            <a:ext cx="3352800" cy="483854"/>
          </a:xfrm>
        </p:spPr>
        <p:txBody>
          <a:bodyPr/>
          <a:lstStyle/>
          <a:p>
            <a:r>
              <a:rPr lang="en-US" dirty="0" smtClean="0"/>
              <a:t>@MomsTeam Institute, Inc. | SmartTeams project</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xmlns="" val="221927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57973"/>
            <a:ext cx="8229600" cy="1143000"/>
          </a:xfrm>
        </p:spPr>
        <p:txBody>
          <a:bodyPr>
            <a:noAutofit/>
          </a:bodyPr>
          <a:lstStyle/>
          <a:p>
            <a:r>
              <a:rPr lang="en-US" b="1" dirty="0" smtClean="0">
                <a:solidFill>
                  <a:schemeClr val="bg1"/>
                </a:solidFill>
                <a:latin typeface="Franklin Gothic Demi" panose="020B0703020102020204" pitchFamily="34" charset="0"/>
              </a:rPr>
              <a:t>Concussions Are Serious!</a:t>
            </a:r>
            <a:endParaRPr lang="en-US" b="1" dirty="0">
              <a:solidFill>
                <a:schemeClr val="bg1"/>
              </a:solidFill>
              <a:latin typeface="Franklin Gothic Demi" panose="020B0703020102020204" pitchFamily="34" charset="0"/>
            </a:endParaRPr>
          </a:p>
        </p:txBody>
      </p:sp>
      <p:sp>
        <p:nvSpPr>
          <p:cNvPr id="3" name="Content Placeholder 2"/>
          <p:cNvSpPr>
            <a:spLocks noGrp="1"/>
          </p:cNvSpPr>
          <p:nvPr>
            <p:ph idx="1"/>
          </p:nvPr>
        </p:nvSpPr>
        <p:spPr>
          <a:xfrm>
            <a:off x="446314" y="1085027"/>
            <a:ext cx="8349343" cy="4775820"/>
          </a:xfrm>
          <a:noFill/>
        </p:spPr>
        <p:txBody>
          <a:bodyPr numCol="2">
            <a:normAutofit/>
          </a:bodyPr>
          <a:lstStyle/>
          <a:p>
            <a:pPr marL="0" indent="0">
              <a:buClr>
                <a:srgbClr val="00B0F0"/>
              </a:buClr>
              <a:buNone/>
            </a:pPr>
            <a:endParaRPr lang="en-US" dirty="0">
              <a:solidFill>
                <a:schemeClr val="bg1"/>
              </a:solidFill>
              <a:latin typeface="Franklin Gothic Demi Cond" panose="020B0706030402020204" pitchFamily="34" charset="0"/>
            </a:endParaRPr>
          </a:p>
          <a:p>
            <a:pPr>
              <a:buClr>
                <a:schemeClr val="accent5">
                  <a:lumMod val="75000"/>
                </a:schemeClr>
              </a:buClr>
              <a:buFont typeface="Wingdings" pitchFamily="2" charset="2"/>
              <a:buChar char="q"/>
            </a:pPr>
            <a:r>
              <a:rPr lang="en-US" sz="2400" dirty="0" smtClean="0">
                <a:solidFill>
                  <a:schemeClr val="bg1"/>
                </a:solidFill>
                <a:latin typeface="Arial" panose="020B0604020202020204" pitchFamily="34" charset="0"/>
                <a:cs typeface="Arial" panose="020B0604020202020204" pitchFamily="34" charset="0"/>
              </a:rPr>
              <a:t>Concussion is a form of traumatic brain injury which changes how the brain functions</a:t>
            </a:r>
          </a:p>
          <a:p>
            <a:pPr>
              <a:buClr>
                <a:schemeClr val="accent5">
                  <a:lumMod val="75000"/>
                </a:schemeClr>
              </a:buClr>
              <a:buFont typeface="Wingdings" pitchFamily="2" charset="2"/>
              <a:buChar char="q"/>
            </a:pPr>
            <a:r>
              <a:rPr lang="en-US" sz="2400" dirty="0" smtClean="0">
                <a:solidFill>
                  <a:schemeClr val="bg1"/>
                </a:solidFill>
                <a:latin typeface="Arial" panose="020B0604020202020204" pitchFamily="34" charset="0"/>
                <a:cs typeface="Arial" panose="020B0604020202020204" pitchFamily="34" charset="0"/>
              </a:rPr>
              <a:t>Once considered a  temporary injury</a:t>
            </a:r>
          </a:p>
          <a:p>
            <a:pPr marL="0" indent="0">
              <a:buClr>
                <a:schemeClr val="accent5">
                  <a:lumMod val="75000"/>
                </a:schemeClr>
              </a:buClr>
              <a:buNone/>
            </a:pPr>
            <a:endParaRPr lang="en-US" sz="2400" dirty="0">
              <a:solidFill>
                <a:schemeClr val="bg1"/>
              </a:solidFill>
              <a:latin typeface="Arial" panose="020B0604020202020204" pitchFamily="34" charset="0"/>
              <a:cs typeface="Arial" panose="020B0604020202020204" pitchFamily="34" charset="0"/>
            </a:endParaRPr>
          </a:p>
          <a:p>
            <a:pPr marL="0" indent="0">
              <a:buClr>
                <a:schemeClr val="accent5">
                  <a:lumMod val="75000"/>
                </a:schemeClr>
              </a:buClr>
              <a:buNone/>
            </a:pPr>
            <a:endParaRPr lang="en-US" sz="2400" dirty="0" smtClean="0">
              <a:solidFill>
                <a:schemeClr val="bg1"/>
              </a:solidFill>
              <a:latin typeface="Arial" panose="020B0604020202020204" pitchFamily="34" charset="0"/>
              <a:cs typeface="Arial" panose="020B0604020202020204" pitchFamily="34" charset="0"/>
            </a:endParaRPr>
          </a:p>
          <a:p>
            <a:pPr>
              <a:buClr>
                <a:schemeClr val="accent5">
                  <a:lumMod val="75000"/>
                </a:schemeClr>
              </a:buClr>
              <a:buFont typeface="Wingdings" panose="05000000000000000000" pitchFamily="2" charset="2"/>
              <a:buChar char="ü"/>
            </a:pPr>
            <a:endParaRPr lang="en-US" sz="2400" dirty="0" smtClean="0">
              <a:solidFill>
                <a:schemeClr val="bg1"/>
              </a:solidFill>
              <a:latin typeface="Arial" panose="020B0604020202020204" pitchFamily="34" charset="0"/>
              <a:cs typeface="Arial" panose="020B0604020202020204" pitchFamily="34" charset="0"/>
            </a:endParaRPr>
          </a:p>
          <a:p>
            <a:pPr>
              <a:buClr>
                <a:schemeClr val="accent5">
                  <a:lumMod val="75000"/>
                </a:schemeClr>
              </a:buClr>
              <a:buFont typeface="Wingdings" panose="05000000000000000000" pitchFamily="2" charset="2"/>
              <a:buChar char="ü"/>
            </a:pPr>
            <a:endParaRPr lang="en-US" sz="2400" dirty="0" smtClean="0">
              <a:solidFill>
                <a:schemeClr val="bg1"/>
              </a:solidFill>
              <a:latin typeface="Arial" panose="020B0604020202020204" pitchFamily="34" charset="0"/>
              <a:cs typeface="Arial" panose="020B0604020202020204" pitchFamily="34" charset="0"/>
            </a:endParaRPr>
          </a:p>
          <a:p>
            <a:pPr>
              <a:buClr>
                <a:schemeClr val="accent5">
                  <a:lumMod val="75000"/>
                </a:schemeClr>
              </a:buClr>
              <a:buFont typeface="Wingdings" pitchFamily="2" charset="2"/>
              <a:buChar char="q"/>
            </a:pPr>
            <a:endParaRPr lang="en-US" sz="2400" dirty="0" smtClean="0">
              <a:solidFill>
                <a:schemeClr val="bg1"/>
              </a:solidFill>
              <a:latin typeface="Arial" panose="020B0604020202020204" pitchFamily="34" charset="0"/>
              <a:cs typeface="Arial" panose="020B0604020202020204" pitchFamily="34" charset="0"/>
            </a:endParaRPr>
          </a:p>
          <a:p>
            <a:pPr>
              <a:buClr>
                <a:schemeClr val="accent5">
                  <a:lumMod val="75000"/>
                </a:schemeClr>
              </a:buClr>
              <a:buFont typeface="Wingdings" pitchFamily="2" charset="2"/>
              <a:buChar char="q"/>
            </a:pPr>
            <a:endParaRPr lang="en-US" sz="2400" dirty="0">
              <a:solidFill>
                <a:schemeClr val="bg1"/>
              </a:solidFill>
              <a:latin typeface="Arial" panose="020B0604020202020204" pitchFamily="34" charset="0"/>
              <a:cs typeface="Arial" panose="020B0604020202020204" pitchFamily="34" charset="0"/>
            </a:endParaRPr>
          </a:p>
          <a:p>
            <a:pPr>
              <a:buClr>
                <a:schemeClr val="accent5">
                  <a:lumMod val="75000"/>
                </a:schemeClr>
              </a:buClr>
              <a:buFont typeface="Wingdings" pitchFamily="2" charset="2"/>
              <a:buChar char="q"/>
            </a:pPr>
            <a:r>
              <a:rPr lang="en-US" sz="2400" dirty="0" smtClean="0">
                <a:solidFill>
                  <a:schemeClr val="bg1"/>
                </a:solidFill>
                <a:latin typeface="Arial" panose="020B0604020202020204" pitchFamily="34" charset="0"/>
                <a:cs typeface="Arial" panose="020B0604020202020204" pitchFamily="34" charset="0"/>
              </a:rPr>
              <a:t>Now recognized as a complex injury with both short-term </a:t>
            </a:r>
            <a:r>
              <a:rPr lang="en-US" sz="2400" i="1" dirty="0" smtClean="0">
                <a:solidFill>
                  <a:schemeClr val="bg1"/>
                </a:solidFill>
                <a:latin typeface="Arial" panose="020B0604020202020204" pitchFamily="34" charset="0"/>
                <a:cs typeface="Arial" panose="020B0604020202020204" pitchFamily="34" charset="0"/>
              </a:rPr>
              <a:t>and</a:t>
            </a:r>
            <a:r>
              <a:rPr lang="en-US" sz="2400" dirty="0" smtClean="0">
                <a:solidFill>
                  <a:schemeClr val="bg1"/>
                </a:solidFill>
                <a:latin typeface="Arial" panose="020B0604020202020204" pitchFamily="34" charset="0"/>
                <a:cs typeface="Arial" panose="020B0604020202020204" pitchFamily="34" charset="0"/>
              </a:rPr>
              <a:t> long-term effects</a:t>
            </a:r>
          </a:p>
          <a:p>
            <a:pPr>
              <a:buClr>
                <a:schemeClr val="accent5">
                  <a:lumMod val="75000"/>
                </a:schemeClr>
              </a:buClr>
              <a:buFont typeface="Wingdings" panose="05000000000000000000" pitchFamily="2" charset="2"/>
              <a:buChar char="ü"/>
            </a:pPr>
            <a:endParaRPr lang="en-US" dirty="0" smtClean="0">
              <a:solidFill>
                <a:schemeClr val="bg1"/>
              </a:solidFill>
              <a:latin typeface="Franklin Gothic Demi" panose="020B0703020102020204" pitchFamily="34" charset="0"/>
            </a:endParaRPr>
          </a:p>
          <a:p>
            <a:pPr>
              <a:buClr>
                <a:schemeClr val="accent5">
                  <a:lumMod val="75000"/>
                </a:schemeClr>
              </a:buClr>
              <a:buFont typeface="Wingdings" panose="05000000000000000000" pitchFamily="2" charset="2"/>
              <a:buChar char="ü"/>
            </a:pPr>
            <a:endParaRPr lang="en-US" dirty="0" smtClean="0">
              <a:solidFill>
                <a:schemeClr val="bg1"/>
              </a:solidFill>
              <a:latin typeface="Franklin Gothic Demi" panose="020B0703020102020204"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19800" y="3797530"/>
            <a:ext cx="2063317" cy="2063317"/>
          </a:xfrm>
          <a:prstGeom prst="rect">
            <a:avLst/>
          </a:prstGeom>
        </p:spPr>
      </p:pic>
      <p:sp>
        <p:nvSpPr>
          <p:cNvPr id="8" name="Footer Placeholder 5"/>
          <p:cNvSpPr>
            <a:spLocks noGrp="1"/>
          </p:cNvSpPr>
          <p:nvPr>
            <p:ph type="ftr" sz="quarter" idx="11"/>
          </p:nvPr>
        </p:nvSpPr>
        <p:spPr>
          <a:xfrm>
            <a:off x="685800" y="6232968"/>
            <a:ext cx="3313735" cy="459571"/>
          </a:xfrm>
        </p:spPr>
        <p:txBody>
          <a:bodyPr/>
          <a:lstStyle/>
          <a:p>
            <a:r>
              <a:rPr lang="en-US" dirty="0" smtClean="0">
                <a:solidFill>
                  <a:schemeClr val="bg1"/>
                </a:solidFill>
              </a:rPr>
              <a:t>© MomsTeam Institute, Inc. | SmartTeams project</a:t>
            </a:r>
            <a:endParaRPr lang="en-US"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643" y="6129380"/>
            <a:ext cx="669373" cy="58823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6066</TotalTime>
  <Words>2133</Words>
  <Application>Microsoft Office PowerPoint</Application>
  <PresentationFormat>On-screen Show (4:3)</PresentationFormat>
  <Paragraphs>292</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Smart Teams™  Creating A Safe Concussion Reporting Environment: #TeamUp4ConcussionSafety  </vt:lpstr>
      <vt:lpstr>Slide 2</vt:lpstr>
      <vt:lpstr>Reasons Athletes Don’t Report</vt:lpstr>
      <vt:lpstr>Reasons Athletes Don’t Report</vt:lpstr>
      <vt:lpstr>Concussion Symptom Reporting:  A New Game Plan</vt:lpstr>
      <vt:lpstr>Concussion Symptom Reporting:  #TeamUp4ConcussionSafety</vt:lpstr>
      <vt:lpstr>Concussion Signs and Symptoms</vt:lpstr>
      <vt:lpstr>Slide 8</vt:lpstr>
      <vt:lpstr>Concussions Are Serious!</vt:lpstr>
      <vt:lpstr> Playing With Concussion Symptoms  Puts Athlete’s Health At Added Risk </vt:lpstr>
      <vt:lpstr> Playing With Concussion  Hurts Athlete and  Team Performance In That Game </vt:lpstr>
      <vt:lpstr> Delayed Concussion Symptom Reporting Hurts Athlete And Team In Future Games </vt:lpstr>
      <vt:lpstr>Slide 13</vt:lpstr>
      <vt:lpstr> Immediate Concussion Symptom Reporting Helps Team And Athlete </vt:lpstr>
      <vt:lpstr>  Four Signs Of Good Teammate</vt:lpstr>
      <vt:lpstr>Slide 16</vt:lpstr>
      <vt:lpstr>  Coach’s Concussion Pledge</vt:lpstr>
      <vt:lpstr>  Athlete’s Concussion Pledge</vt:lpstr>
      <vt:lpstr>  Parent’s Concussion Pledge</vt:lpstr>
      <vt:lpstr>We Can Be Concussion Smart And Win  Too!</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MomsTeam Institute  Creating A Safe Concussion Reporting Environment: A Multi-Media Approach</dc:title>
  <dc:creator>Owner</dc:creator>
  <cp:lastModifiedBy>Owner</cp:lastModifiedBy>
  <cp:revision>390</cp:revision>
  <cp:lastPrinted>2016-08-10T20:23:59Z</cp:lastPrinted>
  <dcterms:created xsi:type="dcterms:W3CDTF">2006-08-16T00:00:00Z</dcterms:created>
  <dcterms:modified xsi:type="dcterms:W3CDTF">2016-08-30T22:07:45Z</dcterms:modified>
</cp:coreProperties>
</file>